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259" r:id="rId3"/>
    <p:sldId id="279" r:id="rId4"/>
    <p:sldId id="280" r:id="rId5"/>
    <p:sldId id="290" r:id="rId6"/>
    <p:sldId id="281" r:id="rId7"/>
    <p:sldId id="312" r:id="rId8"/>
    <p:sldId id="282" r:id="rId9"/>
    <p:sldId id="283" r:id="rId10"/>
    <p:sldId id="284" r:id="rId11"/>
    <p:sldId id="285" r:id="rId12"/>
    <p:sldId id="286" r:id="rId13"/>
    <p:sldId id="288" r:id="rId14"/>
    <p:sldId id="287" r:id="rId15"/>
    <p:sldId id="289" r:id="rId16"/>
    <p:sldId id="293" r:id="rId17"/>
    <p:sldId id="294" r:id="rId18"/>
    <p:sldId id="295" r:id="rId19"/>
    <p:sldId id="296" r:id="rId20"/>
    <p:sldId id="297" r:id="rId21"/>
    <p:sldId id="298" r:id="rId22"/>
    <p:sldId id="299" r:id="rId23"/>
    <p:sldId id="305" r:id="rId24"/>
    <p:sldId id="306" r:id="rId25"/>
    <p:sldId id="278" r:id="rId26"/>
    <p:sldId id="260" r:id="rId27"/>
    <p:sldId id="261" r:id="rId28"/>
    <p:sldId id="307" r:id="rId29"/>
    <p:sldId id="263" r:id="rId30"/>
    <p:sldId id="308" r:id="rId31"/>
    <p:sldId id="275" r:id="rId32"/>
    <p:sldId id="309" r:id="rId33"/>
    <p:sldId id="277" r:id="rId34"/>
    <p:sldId id="265" r:id="rId35"/>
    <p:sldId id="292" r:id="rId36"/>
    <p:sldId id="266" r:id="rId37"/>
    <p:sldId id="267" r:id="rId38"/>
    <p:sldId id="268" r:id="rId39"/>
    <p:sldId id="269" r:id="rId40"/>
    <p:sldId id="270" r:id="rId41"/>
    <p:sldId id="300" r:id="rId42"/>
    <p:sldId id="310" r:id="rId43"/>
    <p:sldId id="301" r:id="rId44"/>
    <p:sldId id="311" r:id="rId45"/>
    <p:sldId id="302" r:id="rId4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金子　果歩" initials="金子　果歩" lastIdx="8" clrIdx="0">
    <p:extLst>
      <p:ext uri="{19B8F6BF-5375-455C-9EA6-DF929625EA0E}">
        <p15:presenceInfo xmlns:p15="http://schemas.microsoft.com/office/powerpoint/2012/main" userId="S::kahokaneko1234x@akane.waseda.jp::8823be9c-01f8-41d0-b34a-b213d87cdd4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16"/>
    <p:restoredTop sz="94694"/>
  </p:normalViewPr>
  <p:slideViewPr>
    <p:cSldViewPr snapToGrid="0" snapToObjects="1">
      <p:cViewPr varScale="1">
        <p:scale>
          <a:sx n="117" d="100"/>
          <a:sy n="117" d="100"/>
        </p:scale>
        <p:origin x="3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14T01:28:56.285" idx="1">
    <p:pos x="2736" y="1419"/>
    <p:text>https://onlinelibrary.wiley.com/doi/full/10.1111/rode.12607</p:text>
    <p:extLst>
      <p:ext uri="{C676402C-5697-4E1C-873F-D02D1690AC5C}">
        <p15:threadingInfo xmlns:p15="http://schemas.microsoft.com/office/powerpoint/2012/main" timeZoneBias="-540"/>
      </p:ext>
    </p:extLst>
  </p:cm>
  <p:cm authorId="1" dt="2021-05-14T01:30:13.938" idx="2">
    <p:pos x="1851" y="1941"/>
    <p:text>https://link.springer.com/article/10.1007/s40745-019-00215-6</p:text>
    <p:extLst>
      <p:ext uri="{C676402C-5697-4E1C-873F-D02D1690AC5C}">
        <p15:threadingInfo xmlns:p15="http://schemas.microsoft.com/office/powerpoint/2012/main" timeZoneBias="-540"/>
      </p:ext>
    </p:extLst>
  </p:cm>
  <p:cm authorId="1" dt="2021-05-14T01:31:50.906" idx="3">
    <p:pos x="4725" y="2112"/>
    <p:text>https://europepmc.org/article/pmc/pmc6322344</p:text>
    <p:extLst>
      <p:ext uri="{C676402C-5697-4E1C-873F-D02D1690AC5C}">
        <p15:threadingInfo xmlns:p15="http://schemas.microsoft.com/office/powerpoint/2012/main" timeZoneBias="-540"/>
      </p:ext>
    </p:extLst>
  </p:cm>
  <p:cm authorId="1" dt="2021-05-14T01:33:56.972" idx="4">
    <p:pos x="6795" y="2287"/>
    <p:text>http://www.scielo.br/scielo.php?script=sci_arttext&amp;pid=S0101-74382004000200003</p:text>
    <p:extLst>
      <p:ext uri="{C676402C-5697-4E1C-873F-D02D1690AC5C}">
        <p15:threadingInfo xmlns:p15="http://schemas.microsoft.com/office/powerpoint/2012/main" timeZoneBias="-54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8T15:41:22.624"/>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 1 16383,'18'0'0,"1"0"0,-10 0 0,0 0 0,0 0 0,-4 0 0,0 0 0,1 0 0,-1 0 0,0 0 0,1 0 0,-1 5 0,1-1 0,-3 4 0,-1 1 0,-2-3 0,0 2 0,0-3 0,0 1 0,0-1 0,0 0 0,0 1 0,0-1 0,0 1 0,0-1 0,0 0 0,0 1 0,0-1 0,0 0 0,0 0 0,0 1 0,2-1 0,1 0 0,0 0 0,2-2 0,-2 2 0,0-2 0,2 3 0,-2-1 0,0 0 0,-1 1 0,1-1 0,-3 0 0,3 1 0,-3-1 0,0 1 0,0-1 0,2 0 0,-1 1 0,1-1 0,-2 0 0,0 1 0,0-1 0,0 0 0,7-2 0,-6 2 0,8-5 0,-6 5 0,0-2 0,2 2 0,-2-2 0,0 2 0,2-2 0,-2 2 0,0 1 0,-1-1 0,1 1 0,-3-1 0,5 0 0,-4 1 0,3-1 0,-3 0 0,1 1 0,1-1 0,-3 1 0,3-1 0,-3 0 0,0 1 0,2-1 0,-1 0 0,1 1 0,-2-1 0,2 0 0,-1 1 0,1-1 0,-2 0 0,3 1 0,-3-1 0,3 0 0,-3 1 0,2-1 0,-1 0 0,1 1 0,-2-1 0,0 3 0,0-2 0,2 3 0,-1-4 0,1 3 0,-2-1 0,0 4 0,3-5 0,-3 2 0,3 0 0,-3-2 0,0 6 0,2-6 0,-1 5 0,1-5 0,-2 5 0,0-5 0,0 5 0,0-4 0,0 1 0,3-3 0,-3 3 0,2-1 0,-2 1 0,0-3 0,3 1 0,-3 2 0,3-2 0,-3 2 0,0-2 0,3 4 0,-3-3 0,3 7 0,-3-8 0,2 2 0,-1 0 0,1-2 0,-2 3 0,0-4 0,3 3 0,-3-2 0,3 3 0,-3-4 0,0 0 0,0 1 0,0 2 0,3-2 0,-3 2 0,3-2 0,-3-1 0,0 3 0,0-2 0,0 5 0,0-5 0,2 2 0,-2 0 0,3-2 0,-3 3 0,0-1 0,0-2 0,0 2 0,0-2 0,3 2 0,-3-2 0,3 2 0,-3-2 0,0 4 0,0-3 0,0 4 0,2-3 0,-1-2 0,2 5 0,-3-5 0,2 5 0,-1-4 0,2 4 0,-3-5 0,0 5 0,0-5 0,2 5 0,-1-5 0,2 6 0,-3-6 0,0 5 0,0 0 0,0-1 0,2 3 0,-1-7 0,2 6 0,-3-6 0,0 5 0,0-5 0,0 2 0,0 1 0,2-3 0,-1 2 0,1-3 0,-2 4 0,0-3 0,0 2 0,0 0 0,0-2 0,0 3 0,0-4 0,0 6 0,0-5 0,0 5 0,2-6 0,-1 1 0,1-1 0,-2 3 0,3-2 0,-3 3 0,3-4 0,-3 3 0,0-1 0,2 1 0,-1 0 0,1-2 0,-2 2 0,0 1 0,3-3 0,-3 7 0,3-3 0,-3 1 0,2 1 0,-1-3 0,1 0 0,-2 2 0,0-5 0,0 5 0,0-5 0,0 5 0,0-5 0,0 3 0,0-4 0,0 0 0,3 4 0,-2-3 0,1 2 0,-2-3 0,0 1 0,0 2 0,0 1 0,0 0 0,3 2 0,-2-5 0,1 6 0,-2-6 0,3 5 0,-2-5 0,1 5 0,-2-2 0,3 0 0,-3 2 0,3-5 0,-3 6 0,2-3 0,-1 0 0,2 7 0,-1-9 0,-1 10 0,1-11 0,1 5 0,-3-5 0,6 5 0,-6-4 0,3 4 0,-3-2 0,2 0 0,-1 2 0,1-5 0,1 5 0,-2-5 0,1 5 0,-2-4 0,0 4 0,0-3 0,0 1 0,3-1 0,-3-3 0,3 3 0,-3-1 0,0 1 0,0-3 0,2 1 0,-1-1 0,1 0 0,-2 1 0,0-1 0,0 0 0,2 1 0,-1-1 0,1 1 0,-2-1 0,0 0 0,0 1 0,0-1 0,0 0 0,3 1 0,-3-1 0,3 1 0,-3-1 0,0 0 0,0 0 0,0 1 0,0-1 0,2 1 0,-1-1 0,1 0 0,-2 0 0,0 0 0,0 1 0,2-1 0,-1 0 0,1 0 0,-2 1 0,0-1 0,0 0 0,3 0 0,-3 1 0,3-1 0,-1 0 0,-1 0 0,1 1 0,0-1 0,-1 0 0,-12-12 0,8 6 0,-10-9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8T15:41:26.980"/>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0 280 16383,'9'-14'0,"2"-2"0,-5 10 0,5-5 0,-2 2 0,3-1 0,0-1 0,0 5 0,0-6 0,3 5 0,-2-4 0,2 4 0,-3-4 0,0 4 0,0-1 0,0 2 0,-3-3 0,2 3 0,-1 0 0,-1 1 0,-1 2 0,-3-3 0,1 3 0,-1-1 0,0 3 0,1-1 0,-1 2 0,0 0 0,0 0 0,0 0 0,0 0 0,1 7 0,-4-3 0,1 6 0,-3-5 0,0 1 0,0-1 0,0 1 0,2-1 0,-1 3 0,1-2 0,-2 3 0,0-1 0,3-2 0,-3 2 0,3-2 0,-3-1 0,0 0 0,0 1 0,0-1 0,0 0 0,0 1 0,0-1 0,0 1 0,0-1 0,0 0 0,0 1 0,0-1 0,0 0 0,0 1 0,0-1 0,0 0 0,0 0 0,2 0 0,3-2 0,0-1 0,3-13 0,-5 4 0,2-8 0,-5 1 0,5 4 0,-4-6 0,4 5 0,-4-1 0,4 0 0,-2 3 0,0-2 0,2 2 0,-2 0 0,3-3 0,0 3 0,3 0 0,0-2 0,0 5 0,2-3 0,-2 3 0,0 1 0,-1-1 0,-2 1 0,-1 2 0,3-5 0,-2 7 0,2-6 0,-5 4 0,1 0 0,-1-1 0,0 1 0,4-2 0,-6 0 0,6 2 0,-4-2 0,2 5 0,0-5 0,1 5 0,-1-3 0,0 3 0,0 0 0,0 0 0,0 0 0,0 0 0,1 0 0,-1 0 0,0 0 0,0 0 0,1 0 0,-1 0 0,0 0 0,1 0 0,-1 0 0,0 0 0,1 0 0,2 0 0,1 0 0,3 0 0,0 0 0,0 0 0,0 0 0,0 0 0,0 0 0,-1 0 0,-2 0 0,3 0 0,-3 0 0,0 0 0,-1 0 0,-3 0 0,1 0 0,-1 0 0,0 0 0,1 0 0,-1 0 0,1 0 0,-1 0 0,0 0 0,1 0 0,-1 0 0,0 0 0,1 0 0,-1 0 0,0 0 0,0 0 0,0 0 0,0 0 0,0 0 0,0 0 0,1 0 0,-1 0 0,0 0 0,0 0 0,0 3 0,0-3 0,0 3 0,0-1 0,0-2 0,0 3 0,1-3 0,-1 2 0,0-1 0,0 3 0,1-3 0,-1 1 0,0-2 0,0 2 0,1-1 0,-1 1 0,0 1 0,0-3 0,1 2 0,-1 1 0,0-3 0,0 5 0,0-4 0,0 1 0,1 0 0,-1-1 0,0 3 0,0-3 0,0 1 0,0 1 0,0-3 0,-17-3 0,10 1 0,-13-4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15EE3F-FD8D-F142-A602-AECC117EA5A1}" type="datetimeFigureOut">
              <a:rPr kumimoji="1" lang="ja-JP" altLang="en-US" smtClean="0"/>
              <a:t>2021/5/20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E05B1-37D9-3248-998E-2B769BD109FA}" type="slidenum">
              <a:rPr kumimoji="1" lang="ja-JP" altLang="en-US" smtClean="0"/>
              <a:t>‹#›</a:t>
            </a:fld>
            <a:endParaRPr kumimoji="1" lang="ja-JP" altLang="en-US"/>
          </a:p>
        </p:txBody>
      </p:sp>
    </p:spTree>
    <p:extLst>
      <p:ext uri="{BB962C8B-B14F-4D97-AF65-F5344CB8AC3E}">
        <p14:creationId xmlns:p14="http://schemas.microsoft.com/office/powerpoint/2010/main" val="3540427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3BE05B1-37D9-3248-998E-2B769BD109FA}" type="slidenum">
              <a:rPr kumimoji="1" lang="ja-JP" altLang="en-US" smtClean="0"/>
              <a:t>10</a:t>
            </a:fld>
            <a:endParaRPr kumimoji="1" lang="ja-JP" altLang="en-US"/>
          </a:p>
        </p:txBody>
      </p:sp>
    </p:spTree>
    <p:extLst>
      <p:ext uri="{BB962C8B-B14F-4D97-AF65-F5344CB8AC3E}">
        <p14:creationId xmlns:p14="http://schemas.microsoft.com/office/powerpoint/2010/main" val="3012394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3BE05B1-37D9-3248-998E-2B769BD109FA}" type="slidenum">
              <a:rPr kumimoji="1" lang="ja-JP" altLang="en-US" smtClean="0"/>
              <a:t>11</a:t>
            </a:fld>
            <a:endParaRPr kumimoji="1" lang="ja-JP" altLang="en-US"/>
          </a:p>
        </p:txBody>
      </p:sp>
    </p:spTree>
    <p:extLst>
      <p:ext uri="{BB962C8B-B14F-4D97-AF65-F5344CB8AC3E}">
        <p14:creationId xmlns:p14="http://schemas.microsoft.com/office/powerpoint/2010/main" val="1609719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3BE05B1-37D9-3248-998E-2B769BD109FA}" type="slidenum">
              <a:rPr kumimoji="1" lang="ja-JP" altLang="en-US" smtClean="0"/>
              <a:t>17</a:t>
            </a:fld>
            <a:endParaRPr kumimoji="1" lang="ja-JP" altLang="en-US"/>
          </a:p>
        </p:txBody>
      </p:sp>
    </p:spTree>
    <p:extLst>
      <p:ext uri="{BB962C8B-B14F-4D97-AF65-F5344CB8AC3E}">
        <p14:creationId xmlns:p14="http://schemas.microsoft.com/office/powerpoint/2010/main" val="235044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 altLang="ja-JP" dirty="0"/>
              <a:t>https://</a:t>
            </a:r>
            <a:r>
              <a:rPr kumimoji="1" lang="en" altLang="ja-JP" dirty="0" err="1"/>
              <a:t>www.caee.utexas.edu</a:t>
            </a:r>
            <a:r>
              <a:rPr kumimoji="1" lang="en" altLang="ja-JP" dirty="0"/>
              <a:t>/prof/</a:t>
            </a:r>
            <a:r>
              <a:rPr kumimoji="1" lang="en" altLang="ja-JP" dirty="0" err="1"/>
              <a:t>kockelman</a:t>
            </a:r>
            <a:r>
              <a:rPr kumimoji="1" lang="en" altLang="ja-JP" dirty="0"/>
              <a:t>/</a:t>
            </a:r>
            <a:r>
              <a:rPr kumimoji="1" lang="en" altLang="ja-JP" dirty="0" err="1"/>
              <a:t>public_html</a:t>
            </a:r>
            <a:r>
              <a:rPr kumimoji="1" lang="en" altLang="ja-JP" dirty="0"/>
              <a:t>/TRB06MVPBayesian.pdf</a:t>
            </a:r>
          </a:p>
          <a:p>
            <a:r>
              <a:rPr kumimoji="1" lang="ja-JP" altLang="en-US"/>
              <a:t>別々にモデル化すると同一の誤差こうがあったりするのにどうするの</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D3BE05B1-37D9-3248-998E-2B769BD109FA}" type="slidenum">
              <a:rPr kumimoji="1" lang="ja-JP" altLang="en-US" smtClean="0"/>
              <a:t>22</a:t>
            </a:fld>
            <a:endParaRPr kumimoji="1" lang="ja-JP" altLang="en-US"/>
          </a:p>
        </p:txBody>
      </p:sp>
    </p:spTree>
    <p:extLst>
      <p:ext uri="{BB962C8B-B14F-4D97-AF65-F5344CB8AC3E}">
        <p14:creationId xmlns:p14="http://schemas.microsoft.com/office/powerpoint/2010/main" val="1011857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２つめのステップの式に</a:t>
            </a:r>
            <a:r>
              <a:rPr kumimoji="1" lang="en-US" altLang="ja-JP" dirty="0"/>
              <a:t>K</a:t>
            </a:r>
            <a:r>
              <a:rPr kumimoji="1" lang="ja-JP" altLang="en-US"/>
              <a:t>を組み込める</a:t>
            </a:r>
          </a:p>
        </p:txBody>
      </p:sp>
      <p:sp>
        <p:nvSpPr>
          <p:cNvPr id="4" name="スライド番号プレースホルダー 3"/>
          <p:cNvSpPr>
            <a:spLocks noGrp="1"/>
          </p:cNvSpPr>
          <p:nvPr>
            <p:ph type="sldNum" sz="quarter" idx="5"/>
          </p:nvPr>
        </p:nvSpPr>
        <p:spPr/>
        <p:txBody>
          <a:bodyPr/>
          <a:lstStyle/>
          <a:p>
            <a:fld id="{D3BE05B1-37D9-3248-998E-2B769BD109FA}" type="slidenum">
              <a:rPr kumimoji="1" lang="ja-JP" altLang="en-US" smtClean="0"/>
              <a:t>23</a:t>
            </a:fld>
            <a:endParaRPr kumimoji="1" lang="ja-JP" altLang="en-US"/>
          </a:p>
        </p:txBody>
      </p:sp>
    </p:spTree>
    <p:extLst>
      <p:ext uri="{BB962C8B-B14F-4D97-AF65-F5344CB8AC3E}">
        <p14:creationId xmlns:p14="http://schemas.microsoft.com/office/powerpoint/2010/main" val="915758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２つめのステップの式に</a:t>
            </a:r>
            <a:r>
              <a:rPr kumimoji="1" lang="en-US" altLang="ja-JP" dirty="0"/>
              <a:t>K</a:t>
            </a:r>
            <a:r>
              <a:rPr kumimoji="1" lang="ja-JP" altLang="en-US"/>
              <a:t>を組み込める</a:t>
            </a:r>
          </a:p>
        </p:txBody>
      </p:sp>
      <p:sp>
        <p:nvSpPr>
          <p:cNvPr id="4" name="スライド番号プレースホルダー 3"/>
          <p:cNvSpPr>
            <a:spLocks noGrp="1"/>
          </p:cNvSpPr>
          <p:nvPr>
            <p:ph type="sldNum" sz="quarter" idx="5"/>
          </p:nvPr>
        </p:nvSpPr>
        <p:spPr/>
        <p:txBody>
          <a:bodyPr/>
          <a:lstStyle/>
          <a:p>
            <a:fld id="{D3BE05B1-37D9-3248-998E-2B769BD109FA}" type="slidenum">
              <a:rPr kumimoji="1" lang="ja-JP" altLang="en-US" smtClean="0"/>
              <a:t>24</a:t>
            </a:fld>
            <a:endParaRPr kumimoji="1" lang="ja-JP" altLang="en-US"/>
          </a:p>
        </p:txBody>
      </p:sp>
    </p:spTree>
    <p:extLst>
      <p:ext uri="{BB962C8B-B14F-4D97-AF65-F5344CB8AC3E}">
        <p14:creationId xmlns:p14="http://schemas.microsoft.com/office/powerpoint/2010/main" val="280923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 altLang="ja-JP" dirty="0"/>
              <a:t>https://</a:t>
            </a:r>
            <a:r>
              <a:rPr kumimoji="1" lang="en" altLang="ja-JP" dirty="0" err="1"/>
              <a:t>link.springer.com</a:t>
            </a:r>
            <a:r>
              <a:rPr kumimoji="1" lang="en" altLang="ja-JP" dirty="0"/>
              <a:t>/article/10.1007/s40745-019-00215-6</a:t>
            </a:r>
            <a:endParaRPr kumimoji="1" lang="ja-JP" altLang="en-US"/>
          </a:p>
        </p:txBody>
      </p:sp>
      <p:sp>
        <p:nvSpPr>
          <p:cNvPr id="4" name="スライド番号プレースホルダー 3"/>
          <p:cNvSpPr>
            <a:spLocks noGrp="1"/>
          </p:cNvSpPr>
          <p:nvPr>
            <p:ph type="sldNum" sz="quarter" idx="5"/>
          </p:nvPr>
        </p:nvSpPr>
        <p:spPr/>
        <p:txBody>
          <a:bodyPr/>
          <a:lstStyle/>
          <a:p>
            <a:fld id="{D3BE05B1-37D9-3248-998E-2B769BD109FA}" type="slidenum">
              <a:rPr kumimoji="1" lang="ja-JP" altLang="en-US" smtClean="0"/>
              <a:t>42</a:t>
            </a:fld>
            <a:endParaRPr kumimoji="1" lang="ja-JP" altLang="en-US"/>
          </a:p>
        </p:txBody>
      </p:sp>
    </p:spTree>
    <p:extLst>
      <p:ext uri="{BB962C8B-B14F-4D97-AF65-F5344CB8AC3E}">
        <p14:creationId xmlns:p14="http://schemas.microsoft.com/office/powerpoint/2010/main" val="249538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 altLang="ja-JP" dirty="0"/>
              <a:t>https://</a:t>
            </a:r>
            <a:r>
              <a:rPr kumimoji="1" lang="en" altLang="ja-JP" dirty="0" err="1"/>
              <a:t>www.mssanz.org.au</a:t>
            </a:r>
            <a:r>
              <a:rPr kumimoji="1" lang="en" altLang="ja-JP" dirty="0"/>
              <a:t>/modsim2015/H1/</a:t>
            </a:r>
            <a:r>
              <a:rPr kumimoji="1" lang="en" altLang="ja-JP" dirty="0" err="1"/>
              <a:t>bartolucci.pdf</a:t>
            </a:r>
            <a:endParaRPr kumimoji="1" lang="ja-JP" altLang="en-US"/>
          </a:p>
        </p:txBody>
      </p:sp>
      <p:sp>
        <p:nvSpPr>
          <p:cNvPr id="4" name="スライド番号プレースホルダー 3"/>
          <p:cNvSpPr>
            <a:spLocks noGrp="1"/>
          </p:cNvSpPr>
          <p:nvPr>
            <p:ph type="sldNum" sz="quarter" idx="5"/>
          </p:nvPr>
        </p:nvSpPr>
        <p:spPr/>
        <p:txBody>
          <a:bodyPr/>
          <a:lstStyle/>
          <a:p>
            <a:fld id="{D3BE05B1-37D9-3248-998E-2B769BD109FA}" type="slidenum">
              <a:rPr kumimoji="1" lang="ja-JP" altLang="en-US" smtClean="0"/>
              <a:t>43</a:t>
            </a:fld>
            <a:endParaRPr kumimoji="1" lang="ja-JP" altLang="en-US"/>
          </a:p>
        </p:txBody>
      </p:sp>
    </p:spTree>
    <p:extLst>
      <p:ext uri="{BB962C8B-B14F-4D97-AF65-F5344CB8AC3E}">
        <p14:creationId xmlns:p14="http://schemas.microsoft.com/office/powerpoint/2010/main" val="1018524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 altLang="ja-JP" dirty="0"/>
              <a:t>https://</a:t>
            </a:r>
            <a:r>
              <a:rPr kumimoji="1" lang="en" altLang="ja-JP" dirty="0" err="1"/>
              <a:t>link.springer.com</a:t>
            </a:r>
            <a:r>
              <a:rPr kumimoji="1" lang="en" altLang="ja-JP" dirty="0"/>
              <a:t>/article/10.1007/s40745-019-00215-6</a:t>
            </a:r>
            <a:endParaRPr kumimoji="1" lang="ja-JP" altLang="en-US"/>
          </a:p>
        </p:txBody>
      </p:sp>
      <p:sp>
        <p:nvSpPr>
          <p:cNvPr id="4" name="スライド番号プレースホルダー 3"/>
          <p:cNvSpPr>
            <a:spLocks noGrp="1"/>
          </p:cNvSpPr>
          <p:nvPr>
            <p:ph type="sldNum" sz="quarter" idx="5"/>
          </p:nvPr>
        </p:nvSpPr>
        <p:spPr/>
        <p:txBody>
          <a:bodyPr/>
          <a:lstStyle/>
          <a:p>
            <a:fld id="{D3BE05B1-37D9-3248-998E-2B769BD109FA}" type="slidenum">
              <a:rPr kumimoji="1" lang="ja-JP" altLang="en-US" smtClean="0"/>
              <a:t>44</a:t>
            </a:fld>
            <a:endParaRPr kumimoji="1" lang="ja-JP" altLang="en-US"/>
          </a:p>
        </p:txBody>
      </p:sp>
    </p:spTree>
    <p:extLst>
      <p:ext uri="{BB962C8B-B14F-4D97-AF65-F5344CB8AC3E}">
        <p14:creationId xmlns:p14="http://schemas.microsoft.com/office/powerpoint/2010/main" val="629601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1ADA9A-838A-6147-890E-7853BE91743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91126E3-575E-5546-ABDD-A7B2C977D8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B94FA66-A457-0246-94D0-15AD3D458076}"/>
              </a:ext>
            </a:extLst>
          </p:cNvPr>
          <p:cNvSpPr>
            <a:spLocks noGrp="1"/>
          </p:cNvSpPr>
          <p:nvPr>
            <p:ph type="dt" sz="half" idx="10"/>
          </p:nvPr>
        </p:nvSpPr>
        <p:spPr/>
        <p:txBody>
          <a:bodyPr/>
          <a:lstStyle/>
          <a:p>
            <a:fld id="{6D137FFE-F25E-1B42-BC80-4EF0A71560ED}" type="datetimeFigureOut">
              <a:rPr kumimoji="1" lang="ja-JP" altLang="en-US" smtClean="0"/>
              <a:t>2021/5/20</a:t>
            </a:fld>
            <a:endParaRPr kumimoji="1" lang="ja-JP" altLang="en-US"/>
          </a:p>
        </p:txBody>
      </p:sp>
      <p:sp>
        <p:nvSpPr>
          <p:cNvPr id="5" name="フッター プレースホルダー 4">
            <a:extLst>
              <a:ext uri="{FF2B5EF4-FFF2-40B4-BE49-F238E27FC236}">
                <a16:creationId xmlns:a16="http://schemas.microsoft.com/office/drawing/2014/main" id="{A82AE49D-E966-374A-848B-4180B5F497D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C00DAD9-0CEF-9449-8B10-33D7E09DFEB2}"/>
              </a:ext>
            </a:extLst>
          </p:cNvPr>
          <p:cNvSpPr>
            <a:spLocks noGrp="1"/>
          </p:cNvSpPr>
          <p:nvPr>
            <p:ph type="sldNum" sz="quarter" idx="12"/>
          </p:nvPr>
        </p:nvSpPr>
        <p:spPr/>
        <p:txBody>
          <a:bodyPr/>
          <a:lstStyle/>
          <a:p>
            <a:fld id="{35BBBC11-9388-FA4D-9BBD-E7A2704CFDFF}" type="slidenum">
              <a:rPr kumimoji="1" lang="ja-JP" altLang="en-US" smtClean="0"/>
              <a:t>‹#›</a:t>
            </a:fld>
            <a:endParaRPr kumimoji="1" lang="ja-JP" altLang="en-US"/>
          </a:p>
        </p:txBody>
      </p:sp>
    </p:spTree>
    <p:extLst>
      <p:ext uri="{BB962C8B-B14F-4D97-AF65-F5344CB8AC3E}">
        <p14:creationId xmlns:p14="http://schemas.microsoft.com/office/powerpoint/2010/main" val="66895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11C6A2-B92B-9348-AB5D-0DBB274C4A85}"/>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17FF395-543A-B34F-9F07-E79075F82E4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2BCAFCF-07CF-9743-8DA1-A068EC9EC79C}"/>
              </a:ext>
            </a:extLst>
          </p:cNvPr>
          <p:cNvSpPr>
            <a:spLocks noGrp="1"/>
          </p:cNvSpPr>
          <p:nvPr>
            <p:ph type="dt" sz="half" idx="10"/>
          </p:nvPr>
        </p:nvSpPr>
        <p:spPr/>
        <p:txBody>
          <a:bodyPr/>
          <a:lstStyle/>
          <a:p>
            <a:fld id="{6D137FFE-F25E-1B42-BC80-4EF0A71560ED}" type="datetimeFigureOut">
              <a:rPr kumimoji="1" lang="ja-JP" altLang="en-US" smtClean="0"/>
              <a:t>2021/5/20</a:t>
            </a:fld>
            <a:endParaRPr kumimoji="1" lang="ja-JP" altLang="en-US"/>
          </a:p>
        </p:txBody>
      </p:sp>
      <p:sp>
        <p:nvSpPr>
          <p:cNvPr id="5" name="フッター プレースホルダー 4">
            <a:extLst>
              <a:ext uri="{FF2B5EF4-FFF2-40B4-BE49-F238E27FC236}">
                <a16:creationId xmlns:a16="http://schemas.microsoft.com/office/drawing/2014/main" id="{875AC298-3C40-854C-9794-3938F5D8871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B6A187D-5A66-D346-9094-5D500A020B7B}"/>
              </a:ext>
            </a:extLst>
          </p:cNvPr>
          <p:cNvSpPr>
            <a:spLocks noGrp="1"/>
          </p:cNvSpPr>
          <p:nvPr>
            <p:ph type="sldNum" sz="quarter" idx="12"/>
          </p:nvPr>
        </p:nvSpPr>
        <p:spPr/>
        <p:txBody>
          <a:bodyPr/>
          <a:lstStyle/>
          <a:p>
            <a:fld id="{35BBBC11-9388-FA4D-9BBD-E7A2704CFDFF}" type="slidenum">
              <a:rPr kumimoji="1" lang="ja-JP" altLang="en-US" smtClean="0"/>
              <a:t>‹#›</a:t>
            </a:fld>
            <a:endParaRPr kumimoji="1" lang="ja-JP" altLang="en-US"/>
          </a:p>
        </p:txBody>
      </p:sp>
    </p:spTree>
    <p:extLst>
      <p:ext uri="{BB962C8B-B14F-4D97-AF65-F5344CB8AC3E}">
        <p14:creationId xmlns:p14="http://schemas.microsoft.com/office/powerpoint/2010/main" val="61955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F70AF891-336F-5F44-9099-F7F39ACA14B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FAE7C16-BC87-CE45-A4C9-C498ED34A85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CA5426-777A-F042-85F1-3FC288E1E8B5}"/>
              </a:ext>
            </a:extLst>
          </p:cNvPr>
          <p:cNvSpPr>
            <a:spLocks noGrp="1"/>
          </p:cNvSpPr>
          <p:nvPr>
            <p:ph type="dt" sz="half" idx="10"/>
          </p:nvPr>
        </p:nvSpPr>
        <p:spPr/>
        <p:txBody>
          <a:bodyPr/>
          <a:lstStyle/>
          <a:p>
            <a:fld id="{6D137FFE-F25E-1B42-BC80-4EF0A71560ED}" type="datetimeFigureOut">
              <a:rPr kumimoji="1" lang="ja-JP" altLang="en-US" smtClean="0"/>
              <a:t>2021/5/20</a:t>
            </a:fld>
            <a:endParaRPr kumimoji="1" lang="ja-JP" altLang="en-US"/>
          </a:p>
        </p:txBody>
      </p:sp>
      <p:sp>
        <p:nvSpPr>
          <p:cNvPr id="5" name="フッター プレースホルダー 4">
            <a:extLst>
              <a:ext uri="{FF2B5EF4-FFF2-40B4-BE49-F238E27FC236}">
                <a16:creationId xmlns:a16="http://schemas.microsoft.com/office/drawing/2014/main" id="{4A9F32F3-416F-5C41-A793-2BED3291725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9488724-24A9-C941-80B3-1B08DFAC953F}"/>
              </a:ext>
            </a:extLst>
          </p:cNvPr>
          <p:cNvSpPr>
            <a:spLocks noGrp="1"/>
          </p:cNvSpPr>
          <p:nvPr>
            <p:ph type="sldNum" sz="quarter" idx="12"/>
          </p:nvPr>
        </p:nvSpPr>
        <p:spPr/>
        <p:txBody>
          <a:bodyPr/>
          <a:lstStyle/>
          <a:p>
            <a:fld id="{35BBBC11-9388-FA4D-9BBD-E7A2704CFDFF}" type="slidenum">
              <a:rPr kumimoji="1" lang="ja-JP" altLang="en-US" smtClean="0"/>
              <a:t>‹#›</a:t>
            </a:fld>
            <a:endParaRPr kumimoji="1" lang="ja-JP" altLang="en-US"/>
          </a:p>
        </p:txBody>
      </p:sp>
    </p:spTree>
    <p:extLst>
      <p:ext uri="{BB962C8B-B14F-4D97-AF65-F5344CB8AC3E}">
        <p14:creationId xmlns:p14="http://schemas.microsoft.com/office/powerpoint/2010/main" val="1894175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54D313-D34A-5742-90D1-800E18EF528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15CE426-442E-CE4C-951C-01A2ABBA7B7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614191C-8CB5-DD4B-B649-24ED3C41F73A}"/>
              </a:ext>
            </a:extLst>
          </p:cNvPr>
          <p:cNvSpPr>
            <a:spLocks noGrp="1"/>
          </p:cNvSpPr>
          <p:nvPr>
            <p:ph type="dt" sz="half" idx="10"/>
          </p:nvPr>
        </p:nvSpPr>
        <p:spPr/>
        <p:txBody>
          <a:bodyPr/>
          <a:lstStyle/>
          <a:p>
            <a:fld id="{6D137FFE-F25E-1B42-BC80-4EF0A71560ED}" type="datetimeFigureOut">
              <a:rPr kumimoji="1" lang="ja-JP" altLang="en-US" smtClean="0"/>
              <a:t>2021/5/20</a:t>
            </a:fld>
            <a:endParaRPr kumimoji="1" lang="ja-JP" altLang="en-US"/>
          </a:p>
        </p:txBody>
      </p:sp>
      <p:sp>
        <p:nvSpPr>
          <p:cNvPr id="5" name="フッター プレースホルダー 4">
            <a:extLst>
              <a:ext uri="{FF2B5EF4-FFF2-40B4-BE49-F238E27FC236}">
                <a16:creationId xmlns:a16="http://schemas.microsoft.com/office/drawing/2014/main" id="{DCA7815D-0B90-764A-A87A-1D43B3FA649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2B1E0CB-4BB0-C949-B348-13310D0DA1DE}"/>
              </a:ext>
            </a:extLst>
          </p:cNvPr>
          <p:cNvSpPr>
            <a:spLocks noGrp="1"/>
          </p:cNvSpPr>
          <p:nvPr>
            <p:ph type="sldNum" sz="quarter" idx="12"/>
          </p:nvPr>
        </p:nvSpPr>
        <p:spPr/>
        <p:txBody>
          <a:bodyPr/>
          <a:lstStyle/>
          <a:p>
            <a:fld id="{35BBBC11-9388-FA4D-9BBD-E7A2704CFDFF}" type="slidenum">
              <a:rPr kumimoji="1" lang="ja-JP" altLang="en-US" smtClean="0"/>
              <a:t>‹#›</a:t>
            </a:fld>
            <a:endParaRPr kumimoji="1" lang="ja-JP" altLang="en-US"/>
          </a:p>
        </p:txBody>
      </p:sp>
    </p:spTree>
    <p:extLst>
      <p:ext uri="{BB962C8B-B14F-4D97-AF65-F5344CB8AC3E}">
        <p14:creationId xmlns:p14="http://schemas.microsoft.com/office/powerpoint/2010/main" val="3667004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E639DF-6203-5448-8590-7AE377B349D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5A6EDD7-1AE5-7249-AC0A-A1718C0617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B731FE5C-9DF1-A94E-B4DF-836130634E9C}"/>
              </a:ext>
            </a:extLst>
          </p:cNvPr>
          <p:cNvSpPr>
            <a:spLocks noGrp="1"/>
          </p:cNvSpPr>
          <p:nvPr>
            <p:ph type="dt" sz="half" idx="10"/>
          </p:nvPr>
        </p:nvSpPr>
        <p:spPr/>
        <p:txBody>
          <a:bodyPr/>
          <a:lstStyle/>
          <a:p>
            <a:fld id="{6D137FFE-F25E-1B42-BC80-4EF0A71560ED}" type="datetimeFigureOut">
              <a:rPr kumimoji="1" lang="ja-JP" altLang="en-US" smtClean="0"/>
              <a:t>2021/5/20</a:t>
            </a:fld>
            <a:endParaRPr kumimoji="1" lang="ja-JP" altLang="en-US"/>
          </a:p>
        </p:txBody>
      </p:sp>
      <p:sp>
        <p:nvSpPr>
          <p:cNvPr id="5" name="フッター プレースホルダー 4">
            <a:extLst>
              <a:ext uri="{FF2B5EF4-FFF2-40B4-BE49-F238E27FC236}">
                <a16:creationId xmlns:a16="http://schemas.microsoft.com/office/drawing/2014/main" id="{BC0528E9-3B77-244A-B22B-D728D047D21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446E32A-A7AC-B142-9B8A-853468C34570}"/>
              </a:ext>
            </a:extLst>
          </p:cNvPr>
          <p:cNvSpPr>
            <a:spLocks noGrp="1"/>
          </p:cNvSpPr>
          <p:nvPr>
            <p:ph type="sldNum" sz="quarter" idx="12"/>
          </p:nvPr>
        </p:nvSpPr>
        <p:spPr/>
        <p:txBody>
          <a:bodyPr/>
          <a:lstStyle/>
          <a:p>
            <a:fld id="{35BBBC11-9388-FA4D-9BBD-E7A2704CFDFF}" type="slidenum">
              <a:rPr kumimoji="1" lang="ja-JP" altLang="en-US" smtClean="0"/>
              <a:t>‹#›</a:t>
            </a:fld>
            <a:endParaRPr kumimoji="1" lang="ja-JP" altLang="en-US"/>
          </a:p>
        </p:txBody>
      </p:sp>
    </p:spTree>
    <p:extLst>
      <p:ext uri="{BB962C8B-B14F-4D97-AF65-F5344CB8AC3E}">
        <p14:creationId xmlns:p14="http://schemas.microsoft.com/office/powerpoint/2010/main" val="2086787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C7A48-69AB-CD48-BB94-7AD34451965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703392C-028A-F142-9AA9-9BFD8F81CD3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FEFC0B4-D8B6-CF4E-B77B-D31B55E30556}"/>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1DFCFDA-7825-3F4C-8B66-191B30E84A98}"/>
              </a:ext>
            </a:extLst>
          </p:cNvPr>
          <p:cNvSpPr>
            <a:spLocks noGrp="1"/>
          </p:cNvSpPr>
          <p:nvPr>
            <p:ph type="dt" sz="half" idx="10"/>
          </p:nvPr>
        </p:nvSpPr>
        <p:spPr/>
        <p:txBody>
          <a:bodyPr/>
          <a:lstStyle/>
          <a:p>
            <a:fld id="{6D137FFE-F25E-1B42-BC80-4EF0A71560ED}" type="datetimeFigureOut">
              <a:rPr kumimoji="1" lang="ja-JP" altLang="en-US" smtClean="0"/>
              <a:t>2021/5/20</a:t>
            </a:fld>
            <a:endParaRPr kumimoji="1" lang="ja-JP" altLang="en-US"/>
          </a:p>
        </p:txBody>
      </p:sp>
      <p:sp>
        <p:nvSpPr>
          <p:cNvPr id="6" name="フッター プレースホルダー 5">
            <a:extLst>
              <a:ext uri="{FF2B5EF4-FFF2-40B4-BE49-F238E27FC236}">
                <a16:creationId xmlns:a16="http://schemas.microsoft.com/office/drawing/2014/main" id="{14F633AB-F5E5-134C-BAE0-8BE8952FB86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F613F0F-8323-4444-9246-BFD4AEBB20EF}"/>
              </a:ext>
            </a:extLst>
          </p:cNvPr>
          <p:cNvSpPr>
            <a:spLocks noGrp="1"/>
          </p:cNvSpPr>
          <p:nvPr>
            <p:ph type="sldNum" sz="quarter" idx="12"/>
          </p:nvPr>
        </p:nvSpPr>
        <p:spPr/>
        <p:txBody>
          <a:bodyPr/>
          <a:lstStyle/>
          <a:p>
            <a:fld id="{35BBBC11-9388-FA4D-9BBD-E7A2704CFDFF}" type="slidenum">
              <a:rPr kumimoji="1" lang="ja-JP" altLang="en-US" smtClean="0"/>
              <a:t>‹#›</a:t>
            </a:fld>
            <a:endParaRPr kumimoji="1" lang="ja-JP" altLang="en-US"/>
          </a:p>
        </p:txBody>
      </p:sp>
    </p:spTree>
    <p:extLst>
      <p:ext uri="{BB962C8B-B14F-4D97-AF65-F5344CB8AC3E}">
        <p14:creationId xmlns:p14="http://schemas.microsoft.com/office/powerpoint/2010/main" val="1563706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796466-1597-104F-9BE7-A0ECA7478F3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56DE047-5EBA-494F-A612-A99F5C1C1E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9C09FC29-D42C-E849-A67B-76CBE91ACE3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7731B88-4F2B-A54F-AAB4-B620E392DF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8904248-8ED7-8646-BAB0-BFED9052DE7E}"/>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A241194-FBA9-3547-873F-993536F67A65}"/>
              </a:ext>
            </a:extLst>
          </p:cNvPr>
          <p:cNvSpPr>
            <a:spLocks noGrp="1"/>
          </p:cNvSpPr>
          <p:nvPr>
            <p:ph type="dt" sz="half" idx="10"/>
          </p:nvPr>
        </p:nvSpPr>
        <p:spPr/>
        <p:txBody>
          <a:bodyPr/>
          <a:lstStyle/>
          <a:p>
            <a:fld id="{6D137FFE-F25E-1B42-BC80-4EF0A71560ED}" type="datetimeFigureOut">
              <a:rPr kumimoji="1" lang="ja-JP" altLang="en-US" smtClean="0"/>
              <a:t>2021/5/20</a:t>
            </a:fld>
            <a:endParaRPr kumimoji="1" lang="ja-JP" altLang="en-US"/>
          </a:p>
        </p:txBody>
      </p:sp>
      <p:sp>
        <p:nvSpPr>
          <p:cNvPr id="8" name="フッター プレースホルダー 7">
            <a:extLst>
              <a:ext uri="{FF2B5EF4-FFF2-40B4-BE49-F238E27FC236}">
                <a16:creationId xmlns:a16="http://schemas.microsoft.com/office/drawing/2014/main" id="{7A4FF84D-3C22-2047-B58E-E9B437C6D8D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B2D7677F-06A5-5A48-A64A-3271F6C27557}"/>
              </a:ext>
            </a:extLst>
          </p:cNvPr>
          <p:cNvSpPr>
            <a:spLocks noGrp="1"/>
          </p:cNvSpPr>
          <p:nvPr>
            <p:ph type="sldNum" sz="quarter" idx="12"/>
          </p:nvPr>
        </p:nvSpPr>
        <p:spPr/>
        <p:txBody>
          <a:bodyPr/>
          <a:lstStyle/>
          <a:p>
            <a:fld id="{35BBBC11-9388-FA4D-9BBD-E7A2704CFDFF}" type="slidenum">
              <a:rPr kumimoji="1" lang="ja-JP" altLang="en-US" smtClean="0"/>
              <a:t>‹#›</a:t>
            </a:fld>
            <a:endParaRPr kumimoji="1" lang="ja-JP" altLang="en-US"/>
          </a:p>
        </p:txBody>
      </p:sp>
    </p:spTree>
    <p:extLst>
      <p:ext uri="{BB962C8B-B14F-4D97-AF65-F5344CB8AC3E}">
        <p14:creationId xmlns:p14="http://schemas.microsoft.com/office/powerpoint/2010/main" val="371011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497CAF-09FB-0D4F-B37B-434629A0C69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06A8989-C720-CB4B-B9F0-4A933A2390D4}"/>
              </a:ext>
            </a:extLst>
          </p:cNvPr>
          <p:cNvSpPr>
            <a:spLocks noGrp="1"/>
          </p:cNvSpPr>
          <p:nvPr>
            <p:ph type="dt" sz="half" idx="10"/>
          </p:nvPr>
        </p:nvSpPr>
        <p:spPr/>
        <p:txBody>
          <a:bodyPr/>
          <a:lstStyle/>
          <a:p>
            <a:fld id="{6D137FFE-F25E-1B42-BC80-4EF0A71560ED}" type="datetimeFigureOut">
              <a:rPr kumimoji="1" lang="ja-JP" altLang="en-US" smtClean="0"/>
              <a:t>2021/5/20</a:t>
            </a:fld>
            <a:endParaRPr kumimoji="1" lang="ja-JP" altLang="en-US"/>
          </a:p>
        </p:txBody>
      </p:sp>
      <p:sp>
        <p:nvSpPr>
          <p:cNvPr id="4" name="フッター プレースホルダー 3">
            <a:extLst>
              <a:ext uri="{FF2B5EF4-FFF2-40B4-BE49-F238E27FC236}">
                <a16:creationId xmlns:a16="http://schemas.microsoft.com/office/drawing/2014/main" id="{AA03B3EF-3E35-5649-B993-935369FA800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092B960-63C0-4848-9555-9E7F5F4BC1EB}"/>
              </a:ext>
            </a:extLst>
          </p:cNvPr>
          <p:cNvSpPr>
            <a:spLocks noGrp="1"/>
          </p:cNvSpPr>
          <p:nvPr>
            <p:ph type="sldNum" sz="quarter" idx="12"/>
          </p:nvPr>
        </p:nvSpPr>
        <p:spPr/>
        <p:txBody>
          <a:bodyPr/>
          <a:lstStyle/>
          <a:p>
            <a:fld id="{35BBBC11-9388-FA4D-9BBD-E7A2704CFDFF}" type="slidenum">
              <a:rPr kumimoji="1" lang="ja-JP" altLang="en-US" smtClean="0"/>
              <a:t>‹#›</a:t>
            </a:fld>
            <a:endParaRPr kumimoji="1" lang="ja-JP" altLang="en-US"/>
          </a:p>
        </p:txBody>
      </p:sp>
    </p:spTree>
    <p:extLst>
      <p:ext uri="{BB962C8B-B14F-4D97-AF65-F5344CB8AC3E}">
        <p14:creationId xmlns:p14="http://schemas.microsoft.com/office/powerpoint/2010/main" val="3462560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C4CA91F-A570-CD45-9E09-FCA58A7DCFC9}"/>
              </a:ext>
            </a:extLst>
          </p:cNvPr>
          <p:cNvSpPr>
            <a:spLocks noGrp="1"/>
          </p:cNvSpPr>
          <p:nvPr>
            <p:ph type="dt" sz="half" idx="10"/>
          </p:nvPr>
        </p:nvSpPr>
        <p:spPr/>
        <p:txBody>
          <a:bodyPr/>
          <a:lstStyle/>
          <a:p>
            <a:fld id="{6D137FFE-F25E-1B42-BC80-4EF0A71560ED}" type="datetimeFigureOut">
              <a:rPr kumimoji="1" lang="ja-JP" altLang="en-US" smtClean="0"/>
              <a:t>2021/5/20</a:t>
            </a:fld>
            <a:endParaRPr kumimoji="1" lang="ja-JP" altLang="en-US"/>
          </a:p>
        </p:txBody>
      </p:sp>
      <p:sp>
        <p:nvSpPr>
          <p:cNvPr id="3" name="フッター プレースホルダー 2">
            <a:extLst>
              <a:ext uri="{FF2B5EF4-FFF2-40B4-BE49-F238E27FC236}">
                <a16:creationId xmlns:a16="http://schemas.microsoft.com/office/drawing/2014/main" id="{D9753FEA-90C9-BE4B-9395-08494497CCC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785C5C6-EFD1-7648-8223-43AC042AE40A}"/>
              </a:ext>
            </a:extLst>
          </p:cNvPr>
          <p:cNvSpPr>
            <a:spLocks noGrp="1"/>
          </p:cNvSpPr>
          <p:nvPr>
            <p:ph type="sldNum" sz="quarter" idx="12"/>
          </p:nvPr>
        </p:nvSpPr>
        <p:spPr/>
        <p:txBody>
          <a:bodyPr/>
          <a:lstStyle/>
          <a:p>
            <a:fld id="{35BBBC11-9388-FA4D-9BBD-E7A2704CFDFF}" type="slidenum">
              <a:rPr kumimoji="1" lang="ja-JP" altLang="en-US" smtClean="0"/>
              <a:t>‹#›</a:t>
            </a:fld>
            <a:endParaRPr kumimoji="1" lang="ja-JP" altLang="en-US"/>
          </a:p>
        </p:txBody>
      </p:sp>
    </p:spTree>
    <p:extLst>
      <p:ext uri="{BB962C8B-B14F-4D97-AF65-F5344CB8AC3E}">
        <p14:creationId xmlns:p14="http://schemas.microsoft.com/office/powerpoint/2010/main" val="2913272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D1AE6C-14C1-5841-8637-3FAC72EE84E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92E9E26-6EC2-6D47-B6E5-63B71A7292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CF66B1F-9FF2-E547-8D94-69182911FA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3E04890-7110-AB4F-A204-14B284596974}"/>
              </a:ext>
            </a:extLst>
          </p:cNvPr>
          <p:cNvSpPr>
            <a:spLocks noGrp="1"/>
          </p:cNvSpPr>
          <p:nvPr>
            <p:ph type="dt" sz="half" idx="10"/>
          </p:nvPr>
        </p:nvSpPr>
        <p:spPr/>
        <p:txBody>
          <a:bodyPr/>
          <a:lstStyle/>
          <a:p>
            <a:fld id="{6D137FFE-F25E-1B42-BC80-4EF0A71560ED}" type="datetimeFigureOut">
              <a:rPr kumimoji="1" lang="ja-JP" altLang="en-US" smtClean="0"/>
              <a:t>2021/5/20</a:t>
            </a:fld>
            <a:endParaRPr kumimoji="1" lang="ja-JP" altLang="en-US"/>
          </a:p>
        </p:txBody>
      </p:sp>
      <p:sp>
        <p:nvSpPr>
          <p:cNvPr id="6" name="フッター プレースホルダー 5">
            <a:extLst>
              <a:ext uri="{FF2B5EF4-FFF2-40B4-BE49-F238E27FC236}">
                <a16:creationId xmlns:a16="http://schemas.microsoft.com/office/drawing/2014/main" id="{7AC8E2C9-F885-FF40-9E4A-F59E8C9B41A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873CCE4-8CFC-644D-A268-230401018A06}"/>
              </a:ext>
            </a:extLst>
          </p:cNvPr>
          <p:cNvSpPr>
            <a:spLocks noGrp="1"/>
          </p:cNvSpPr>
          <p:nvPr>
            <p:ph type="sldNum" sz="quarter" idx="12"/>
          </p:nvPr>
        </p:nvSpPr>
        <p:spPr/>
        <p:txBody>
          <a:bodyPr/>
          <a:lstStyle/>
          <a:p>
            <a:fld id="{35BBBC11-9388-FA4D-9BBD-E7A2704CFDFF}" type="slidenum">
              <a:rPr kumimoji="1" lang="ja-JP" altLang="en-US" smtClean="0"/>
              <a:t>‹#›</a:t>
            </a:fld>
            <a:endParaRPr kumimoji="1" lang="ja-JP" altLang="en-US"/>
          </a:p>
        </p:txBody>
      </p:sp>
    </p:spTree>
    <p:extLst>
      <p:ext uri="{BB962C8B-B14F-4D97-AF65-F5344CB8AC3E}">
        <p14:creationId xmlns:p14="http://schemas.microsoft.com/office/powerpoint/2010/main" val="3236793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E9C09-26A0-EB41-83D8-C02A4731DD1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8A44C81-D8AE-7C40-906B-D2D9CB7B2A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A46EDA8-A7D4-344B-9BA7-340D0FF00C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239EC93-FF5F-2949-A72D-70EE4EF78908}"/>
              </a:ext>
            </a:extLst>
          </p:cNvPr>
          <p:cNvSpPr>
            <a:spLocks noGrp="1"/>
          </p:cNvSpPr>
          <p:nvPr>
            <p:ph type="dt" sz="half" idx="10"/>
          </p:nvPr>
        </p:nvSpPr>
        <p:spPr/>
        <p:txBody>
          <a:bodyPr/>
          <a:lstStyle/>
          <a:p>
            <a:fld id="{6D137FFE-F25E-1B42-BC80-4EF0A71560ED}" type="datetimeFigureOut">
              <a:rPr kumimoji="1" lang="ja-JP" altLang="en-US" smtClean="0"/>
              <a:t>2021/5/20</a:t>
            </a:fld>
            <a:endParaRPr kumimoji="1" lang="ja-JP" altLang="en-US"/>
          </a:p>
        </p:txBody>
      </p:sp>
      <p:sp>
        <p:nvSpPr>
          <p:cNvPr id="6" name="フッター プレースホルダー 5">
            <a:extLst>
              <a:ext uri="{FF2B5EF4-FFF2-40B4-BE49-F238E27FC236}">
                <a16:creationId xmlns:a16="http://schemas.microsoft.com/office/drawing/2014/main" id="{AA0FB069-7E5D-E94B-959E-65847618E6E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40E3C59-035A-9D4F-A0DE-6B7D02FC1BB5}"/>
              </a:ext>
            </a:extLst>
          </p:cNvPr>
          <p:cNvSpPr>
            <a:spLocks noGrp="1"/>
          </p:cNvSpPr>
          <p:nvPr>
            <p:ph type="sldNum" sz="quarter" idx="12"/>
          </p:nvPr>
        </p:nvSpPr>
        <p:spPr/>
        <p:txBody>
          <a:bodyPr/>
          <a:lstStyle/>
          <a:p>
            <a:fld id="{35BBBC11-9388-FA4D-9BBD-E7A2704CFDFF}" type="slidenum">
              <a:rPr kumimoji="1" lang="ja-JP" altLang="en-US" smtClean="0"/>
              <a:t>‹#›</a:t>
            </a:fld>
            <a:endParaRPr kumimoji="1" lang="ja-JP" altLang="en-US"/>
          </a:p>
        </p:txBody>
      </p:sp>
    </p:spTree>
    <p:extLst>
      <p:ext uri="{BB962C8B-B14F-4D97-AF65-F5344CB8AC3E}">
        <p14:creationId xmlns:p14="http://schemas.microsoft.com/office/powerpoint/2010/main" val="2086311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7F203F2-878A-324A-B181-5C93D3AA08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821FE2A-B6AA-A64D-9F18-6E6D3EE87C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3995D0A-104F-274A-8F63-4FA5A77066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137FFE-F25E-1B42-BC80-4EF0A71560ED}" type="datetimeFigureOut">
              <a:rPr kumimoji="1" lang="ja-JP" altLang="en-US" smtClean="0"/>
              <a:t>2021/5/20</a:t>
            </a:fld>
            <a:endParaRPr kumimoji="1" lang="ja-JP" altLang="en-US"/>
          </a:p>
        </p:txBody>
      </p:sp>
      <p:sp>
        <p:nvSpPr>
          <p:cNvPr id="5" name="フッター プレースホルダー 4">
            <a:extLst>
              <a:ext uri="{FF2B5EF4-FFF2-40B4-BE49-F238E27FC236}">
                <a16:creationId xmlns:a16="http://schemas.microsoft.com/office/drawing/2014/main" id="{90A02139-31E2-6643-A304-4B514CECD7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F82052B-E65C-8E4F-8449-B04FEFFD62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BBBC11-9388-FA4D-9BBD-E7A2704CFDFF}" type="slidenum">
              <a:rPr kumimoji="1" lang="ja-JP" altLang="en-US" smtClean="0"/>
              <a:t>‹#›</a:t>
            </a:fld>
            <a:endParaRPr kumimoji="1" lang="ja-JP" altLang="en-US"/>
          </a:p>
        </p:txBody>
      </p:sp>
    </p:spTree>
    <p:extLst>
      <p:ext uri="{BB962C8B-B14F-4D97-AF65-F5344CB8AC3E}">
        <p14:creationId xmlns:p14="http://schemas.microsoft.com/office/powerpoint/2010/main" val="27389394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5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540.png"/><Relationship Id="rId4" Type="http://schemas.openxmlformats.org/officeDocument/2006/relationships/customXml" Target="../ink/ink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8" Type="http://schemas.openxmlformats.org/officeDocument/2006/relationships/image" Target="../media/image460.png"/><Relationship Id="rId13" Type="http://schemas.openxmlformats.org/officeDocument/2006/relationships/image" Target="../media/image511.png"/><Relationship Id="rId3" Type="http://schemas.openxmlformats.org/officeDocument/2006/relationships/image" Target="../media/image90.png"/><Relationship Id="rId7" Type="http://schemas.openxmlformats.org/officeDocument/2006/relationships/image" Target="../media/image450.png"/><Relationship Id="rId12" Type="http://schemas.openxmlformats.org/officeDocument/2006/relationships/image" Target="../media/image500.png"/><Relationship Id="rId1" Type="http://schemas.openxmlformats.org/officeDocument/2006/relationships/slideLayout" Target="../slideLayouts/slideLayout7.xml"/><Relationship Id="rId6" Type="http://schemas.openxmlformats.org/officeDocument/2006/relationships/image" Target="../media/image440.png"/><Relationship Id="rId11" Type="http://schemas.openxmlformats.org/officeDocument/2006/relationships/image" Target="../media/image490.png"/><Relationship Id="rId5" Type="http://schemas.openxmlformats.org/officeDocument/2006/relationships/image" Target="../media/image110.png"/><Relationship Id="rId10" Type="http://schemas.openxmlformats.org/officeDocument/2006/relationships/image" Target="../media/image621.png"/><Relationship Id="rId4" Type="http://schemas.openxmlformats.org/officeDocument/2006/relationships/image" Target="../media/image430.png"/><Relationship Id="rId9" Type="http://schemas.openxmlformats.org/officeDocument/2006/relationships/image" Target="../media/image470.png"/><Relationship Id="rId14" Type="http://schemas.openxmlformats.org/officeDocument/2006/relationships/image" Target="../media/image52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65.png"/><Relationship Id="rId7" Type="http://schemas.openxmlformats.org/officeDocument/2006/relationships/image" Target="../media/image64.png"/><Relationship Id="rId2" Type="http://schemas.openxmlformats.org/officeDocument/2006/relationships/image" Target="../media/image630.png"/><Relationship Id="rId1" Type="http://schemas.openxmlformats.org/officeDocument/2006/relationships/slideLayout" Target="../slideLayouts/slideLayout7.xml"/><Relationship Id="rId6" Type="http://schemas.openxmlformats.org/officeDocument/2006/relationships/image" Target="../media/image270.png"/><Relationship Id="rId9"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7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360.png"/><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0.png"/><Relationship Id="rId1" Type="http://schemas.openxmlformats.org/officeDocument/2006/relationships/slideLayout" Target="../slideLayouts/slideLayout7.xml"/><Relationship Id="rId4" Type="http://schemas.openxmlformats.org/officeDocument/2006/relationships/image" Target="../media/image620.png"/></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48BE8A-47C6-7649-833D-AD4C64B97281}"/>
              </a:ext>
            </a:extLst>
          </p:cNvPr>
          <p:cNvSpPr>
            <a:spLocks noGrp="1"/>
          </p:cNvSpPr>
          <p:nvPr>
            <p:ph type="ctrTitle"/>
          </p:nvPr>
        </p:nvSpPr>
        <p:spPr>
          <a:xfrm>
            <a:off x="1524000" y="2046514"/>
            <a:ext cx="9144000" cy="2290766"/>
          </a:xfrm>
        </p:spPr>
        <p:txBody>
          <a:bodyPr>
            <a:noAutofit/>
          </a:bodyPr>
          <a:lstStyle/>
          <a:p>
            <a:pPr>
              <a:lnSpc>
                <a:spcPct val="150000"/>
              </a:lnSpc>
            </a:pPr>
            <a:r>
              <a:rPr kumimoji="1" lang="ja-JP" altLang="en-US"/>
              <a:t>ベイズを用いた</a:t>
            </a:r>
            <a:br>
              <a:rPr kumimoji="1" lang="en-US" altLang="ja-JP" dirty="0"/>
            </a:br>
            <a:r>
              <a:rPr kumimoji="1" lang="ja-JP" altLang="en-US"/>
              <a:t>様々なモデルの推定</a:t>
            </a:r>
          </a:p>
        </p:txBody>
      </p:sp>
    </p:spTree>
    <p:extLst>
      <p:ext uri="{BB962C8B-B14F-4D97-AF65-F5344CB8AC3E}">
        <p14:creationId xmlns:p14="http://schemas.microsoft.com/office/powerpoint/2010/main" val="2772428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3" y="304801"/>
            <a:ext cx="8632371" cy="584775"/>
          </a:xfrm>
          <a:prstGeom prst="rect">
            <a:avLst/>
          </a:prstGeom>
          <a:noFill/>
        </p:spPr>
        <p:txBody>
          <a:bodyPr wrap="square" rtlCol="0">
            <a:spAutoFit/>
          </a:bodyPr>
          <a:lstStyle/>
          <a:p>
            <a:r>
              <a:rPr lang="en-US" altLang="ja-JP" sz="3200" dirty="0"/>
              <a:t>stan</a:t>
            </a:r>
            <a:r>
              <a:rPr lang="ja-JP" altLang="en-US" sz="3200"/>
              <a:t>を用いた推定</a:t>
            </a:r>
            <a:r>
              <a:rPr lang="en-US" altLang="ja-JP" sz="3200" dirty="0"/>
              <a:t>②stan</a:t>
            </a:r>
            <a:r>
              <a:rPr lang="ja-JP" altLang="en-US" sz="3200"/>
              <a:t>ファイルと</a:t>
            </a:r>
            <a:r>
              <a:rPr lang="en-US" altLang="ja-JP" sz="3200" dirty="0"/>
              <a:t>R</a:t>
            </a:r>
            <a:r>
              <a:rPr lang="ja-JP" altLang="en-US" sz="3200"/>
              <a:t>ファイル</a:t>
            </a:r>
            <a:endParaRPr kumimoji="1" lang="ja-JP" altLang="en-US" sz="3200"/>
          </a:p>
        </p:txBody>
      </p:sp>
      <p:sp>
        <p:nvSpPr>
          <p:cNvPr id="4" name="正方形/長方形 3">
            <a:extLst>
              <a:ext uri="{FF2B5EF4-FFF2-40B4-BE49-F238E27FC236}">
                <a16:creationId xmlns:a16="http://schemas.microsoft.com/office/drawing/2014/main" id="{9417D68C-C874-8A47-9AE2-04B67D3C1C6D}"/>
              </a:ext>
            </a:extLst>
          </p:cNvPr>
          <p:cNvSpPr/>
          <p:nvPr/>
        </p:nvSpPr>
        <p:spPr>
          <a:xfrm>
            <a:off x="6248400" y="1541819"/>
            <a:ext cx="5290458" cy="46412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C47933FA-49A1-4A48-BF16-D16C2369147B}"/>
              </a:ext>
            </a:extLst>
          </p:cNvPr>
          <p:cNvSpPr/>
          <p:nvPr/>
        </p:nvSpPr>
        <p:spPr>
          <a:xfrm>
            <a:off x="653142" y="1541819"/>
            <a:ext cx="5203372" cy="46412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テキスト, 手紙&#10;&#10;自動的に生成された説明">
            <a:extLst>
              <a:ext uri="{FF2B5EF4-FFF2-40B4-BE49-F238E27FC236}">
                <a16:creationId xmlns:a16="http://schemas.microsoft.com/office/drawing/2014/main" id="{509C727C-8F8B-644D-9AD6-8DA92ED3F7A9}"/>
              </a:ext>
            </a:extLst>
          </p:cNvPr>
          <p:cNvPicPr>
            <a:picLocks noChangeAspect="1"/>
          </p:cNvPicPr>
          <p:nvPr/>
        </p:nvPicPr>
        <p:blipFill>
          <a:blip r:embed="rId3"/>
          <a:stretch>
            <a:fillRect/>
          </a:stretch>
        </p:blipFill>
        <p:spPr>
          <a:xfrm>
            <a:off x="653142" y="1663700"/>
            <a:ext cx="4971044" cy="2921671"/>
          </a:xfrm>
          <a:prstGeom prst="rect">
            <a:avLst/>
          </a:prstGeom>
        </p:spPr>
      </p:pic>
      <p:pic>
        <p:nvPicPr>
          <p:cNvPr id="11" name="図 10" descr="テキスト, 手紙&#10;&#10;自動的に生成された説明">
            <a:extLst>
              <a:ext uri="{FF2B5EF4-FFF2-40B4-BE49-F238E27FC236}">
                <a16:creationId xmlns:a16="http://schemas.microsoft.com/office/drawing/2014/main" id="{7F7AD116-D94D-EC4C-8FB4-718F1F7BEB9F}"/>
              </a:ext>
            </a:extLst>
          </p:cNvPr>
          <p:cNvPicPr>
            <a:picLocks noChangeAspect="1"/>
          </p:cNvPicPr>
          <p:nvPr/>
        </p:nvPicPr>
        <p:blipFill>
          <a:blip r:embed="rId4"/>
          <a:stretch>
            <a:fillRect/>
          </a:stretch>
        </p:blipFill>
        <p:spPr>
          <a:xfrm>
            <a:off x="6248400" y="1713012"/>
            <a:ext cx="4714302" cy="2823046"/>
          </a:xfrm>
          <a:prstGeom prst="rect">
            <a:avLst/>
          </a:prstGeom>
        </p:spPr>
      </p:pic>
    </p:spTree>
    <p:extLst>
      <p:ext uri="{BB962C8B-B14F-4D97-AF65-F5344CB8AC3E}">
        <p14:creationId xmlns:p14="http://schemas.microsoft.com/office/powerpoint/2010/main" val="1771690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3" y="304801"/>
            <a:ext cx="8632371" cy="584775"/>
          </a:xfrm>
          <a:prstGeom prst="rect">
            <a:avLst/>
          </a:prstGeom>
          <a:noFill/>
        </p:spPr>
        <p:txBody>
          <a:bodyPr wrap="square" rtlCol="0">
            <a:spAutoFit/>
          </a:bodyPr>
          <a:lstStyle/>
          <a:p>
            <a:r>
              <a:rPr lang="en-US" altLang="ja-JP" sz="3200" dirty="0"/>
              <a:t>stan</a:t>
            </a:r>
            <a:r>
              <a:rPr lang="ja-JP" altLang="en-US" sz="3200"/>
              <a:t>を用いた推定</a:t>
            </a:r>
            <a:r>
              <a:rPr lang="en-US" altLang="ja-JP" sz="3200" dirty="0"/>
              <a:t>③</a:t>
            </a:r>
            <a:r>
              <a:rPr lang="ja-JP" altLang="en-US" sz="3200"/>
              <a:t>推定結果</a:t>
            </a:r>
            <a:endParaRPr kumimoji="1" lang="ja-JP" altLang="en-US" sz="3200"/>
          </a:p>
        </p:txBody>
      </p:sp>
      <p:pic>
        <p:nvPicPr>
          <p:cNvPr id="4" name="図 3" descr="テキスト&#10;&#10;中程度の精度で自動的に生成された説明">
            <a:extLst>
              <a:ext uri="{FF2B5EF4-FFF2-40B4-BE49-F238E27FC236}">
                <a16:creationId xmlns:a16="http://schemas.microsoft.com/office/drawing/2014/main" id="{E923234D-003C-6E4D-84BB-98205F72A8FA}"/>
              </a:ext>
            </a:extLst>
          </p:cNvPr>
          <p:cNvPicPr>
            <a:picLocks noChangeAspect="1"/>
          </p:cNvPicPr>
          <p:nvPr/>
        </p:nvPicPr>
        <p:blipFill rotWithShape="1">
          <a:blip r:embed="rId3"/>
          <a:srcRect l="1256"/>
          <a:stretch/>
        </p:blipFill>
        <p:spPr>
          <a:xfrm>
            <a:off x="2026723" y="2530650"/>
            <a:ext cx="8243426" cy="1796699"/>
          </a:xfrm>
          <a:prstGeom prst="rect">
            <a:avLst/>
          </a:prstGeom>
        </p:spPr>
      </p:pic>
      <p:sp>
        <p:nvSpPr>
          <p:cNvPr id="6" name="正方形/長方形 5">
            <a:extLst>
              <a:ext uri="{FF2B5EF4-FFF2-40B4-BE49-F238E27FC236}">
                <a16:creationId xmlns:a16="http://schemas.microsoft.com/office/drawing/2014/main" id="{898C2B90-BCF2-254F-9925-F34E19AFF531}"/>
              </a:ext>
            </a:extLst>
          </p:cNvPr>
          <p:cNvSpPr/>
          <p:nvPr/>
        </p:nvSpPr>
        <p:spPr>
          <a:xfrm>
            <a:off x="653141" y="1107662"/>
            <a:ext cx="10885715" cy="8666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テキスト&#10;&#10;自動的に生成された説明">
            <a:extLst>
              <a:ext uri="{FF2B5EF4-FFF2-40B4-BE49-F238E27FC236}">
                <a16:creationId xmlns:a16="http://schemas.microsoft.com/office/drawing/2014/main" id="{DB7986F2-5076-F344-AC65-AD0BFAEAC8AE}"/>
              </a:ext>
            </a:extLst>
          </p:cNvPr>
          <p:cNvPicPr>
            <a:picLocks noChangeAspect="1"/>
          </p:cNvPicPr>
          <p:nvPr/>
        </p:nvPicPr>
        <p:blipFill rotWithShape="1">
          <a:blip r:embed="rId4"/>
          <a:srcRect t="1" b="4869"/>
          <a:stretch/>
        </p:blipFill>
        <p:spPr>
          <a:xfrm>
            <a:off x="721614" y="1163207"/>
            <a:ext cx="3759200" cy="652406"/>
          </a:xfrm>
          <a:prstGeom prst="rect">
            <a:avLst/>
          </a:prstGeom>
        </p:spPr>
      </p:pic>
      <p:sp>
        <p:nvSpPr>
          <p:cNvPr id="9" name="正方形/長方形 8">
            <a:extLst>
              <a:ext uri="{FF2B5EF4-FFF2-40B4-BE49-F238E27FC236}">
                <a16:creationId xmlns:a16="http://schemas.microsoft.com/office/drawing/2014/main" id="{CDA17451-1DF2-0A45-9DE3-0C7F3B4FDE50}"/>
              </a:ext>
            </a:extLst>
          </p:cNvPr>
          <p:cNvSpPr/>
          <p:nvPr/>
        </p:nvSpPr>
        <p:spPr>
          <a:xfrm>
            <a:off x="9479477" y="2559138"/>
            <a:ext cx="685800" cy="1695896"/>
          </a:xfrm>
          <a:prstGeom prst="rect">
            <a:avLst/>
          </a:prstGeom>
          <a:solidFill>
            <a:srgbClr val="009193">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F7D57AEA-B0DC-7B40-B775-0EA61A0EF169}"/>
              </a:ext>
            </a:extLst>
          </p:cNvPr>
          <p:cNvSpPr txBox="1"/>
          <p:nvPr/>
        </p:nvSpPr>
        <p:spPr>
          <a:xfrm>
            <a:off x="8945128" y="4865214"/>
            <a:ext cx="1810111" cy="369332"/>
          </a:xfrm>
          <a:prstGeom prst="rect">
            <a:avLst/>
          </a:prstGeom>
          <a:noFill/>
        </p:spPr>
        <p:txBody>
          <a:bodyPr wrap="none" rtlCol="0">
            <a:spAutoFit/>
          </a:bodyPr>
          <a:lstStyle/>
          <a:p>
            <a:r>
              <a:rPr kumimoji="1" lang="ja-JP" altLang="en-US" b="1">
                <a:solidFill>
                  <a:srgbClr val="009193"/>
                </a:solidFill>
              </a:rPr>
              <a:t>収束しているよう</a:t>
            </a:r>
          </a:p>
        </p:txBody>
      </p:sp>
      <p:sp>
        <p:nvSpPr>
          <p:cNvPr id="11" name="正方形/長方形 10">
            <a:extLst>
              <a:ext uri="{FF2B5EF4-FFF2-40B4-BE49-F238E27FC236}">
                <a16:creationId xmlns:a16="http://schemas.microsoft.com/office/drawing/2014/main" id="{0FD49AE4-CF44-AD40-92DD-8CF1396D22D2}"/>
              </a:ext>
            </a:extLst>
          </p:cNvPr>
          <p:cNvSpPr/>
          <p:nvPr/>
        </p:nvSpPr>
        <p:spPr>
          <a:xfrm>
            <a:off x="5908107" y="2639350"/>
            <a:ext cx="2895601" cy="1603422"/>
          </a:xfrm>
          <a:prstGeom prst="rect">
            <a:avLst/>
          </a:prstGeom>
          <a:solidFill>
            <a:srgbClr val="009193">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AECC5183-7943-DA43-A7B3-941A452E1396}"/>
              </a:ext>
            </a:extLst>
          </p:cNvPr>
          <p:cNvSpPr txBox="1"/>
          <p:nvPr/>
        </p:nvSpPr>
        <p:spPr>
          <a:xfrm>
            <a:off x="6133395" y="4856080"/>
            <a:ext cx="2279791" cy="646331"/>
          </a:xfrm>
          <a:prstGeom prst="rect">
            <a:avLst/>
          </a:prstGeom>
          <a:noFill/>
        </p:spPr>
        <p:txBody>
          <a:bodyPr wrap="none" rtlCol="0">
            <a:spAutoFit/>
          </a:bodyPr>
          <a:lstStyle/>
          <a:p>
            <a:pPr algn="ctr"/>
            <a:r>
              <a:rPr kumimoji="1" lang="en-US" altLang="ja-JP" b="1" dirty="0">
                <a:solidFill>
                  <a:srgbClr val="009193"/>
                </a:solidFill>
              </a:rPr>
              <a:t>0</a:t>
            </a:r>
            <a:r>
              <a:rPr kumimoji="1" lang="ja-JP" altLang="en-US" b="1">
                <a:solidFill>
                  <a:srgbClr val="009193"/>
                </a:solidFill>
              </a:rPr>
              <a:t>を含んでいる確率は</a:t>
            </a:r>
            <a:endParaRPr kumimoji="1" lang="en-US" altLang="ja-JP" b="1" dirty="0">
              <a:solidFill>
                <a:srgbClr val="009193"/>
              </a:solidFill>
            </a:endParaRPr>
          </a:p>
          <a:p>
            <a:pPr algn="ctr"/>
            <a:r>
              <a:rPr kumimoji="1" lang="ja-JP" altLang="en-US" b="1">
                <a:solidFill>
                  <a:srgbClr val="009193"/>
                </a:solidFill>
              </a:rPr>
              <a:t>とても小さそう</a:t>
            </a:r>
          </a:p>
        </p:txBody>
      </p:sp>
      <p:sp>
        <p:nvSpPr>
          <p:cNvPr id="13" name="上矢印 12">
            <a:extLst>
              <a:ext uri="{FF2B5EF4-FFF2-40B4-BE49-F238E27FC236}">
                <a16:creationId xmlns:a16="http://schemas.microsoft.com/office/drawing/2014/main" id="{6D66BAC1-CA2A-ED49-9F88-B50555B44ACC}"/>
              </a:ext>
            </a:extLst>
          </p:cNvPr>
          <p:cNvSpPr/>
          <p:nvPr/>
        </p:nvSpPr>
        <p:spPr>
          <a:xfrm>
            <a:off x="7018219" y="4351472"/>
            <a:ext cx="477387" cy="416150"/>
          </a:xfrm>
          <a:prstGeom prst="upArrow">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上矢印 13">
            <a:extLst>
              <a:ext uri="{FF2B5EF4-FFF2-40B4-BE49-F238E27FC236}">
                <a16:creationId xmlns:a16="http://schemas.microsoft.com/office/drawing/2014/main" id="{761EB95A-7BC9-0E43-B47E-3CF865DC3CFF}"/>
              </a:ext>
            </a:extLst>
          </p:cNvPr>
          <p:cNvSpPr/>
          <p:nvPr/>
        </p:nvSpPr>
        <p:spPr>
          <a:xfrm>
            <a:off x="9611491" y="4351472"/>
            <a:ext cx="477387" cy="416150"/>
          </a:xfrm>
          <a:prstGeom prst="upArrow">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AF5B37CC-E27F-D545-8DB2-3208483D8EAE}"/>
              </a:ext>
            </a:extLst>
          </p:cNvPr>
          <p:cNvSpPr/>
          <p:nvPr/>
        </p:nvSpPr>
        <p:spPr>
          <a:xfrm>
            <a:off x="3332488" y="2720454"/>
            <a:ext cx="851206" cy="1163090"/>
          </a:xfrm>
          <a:prstGeom prst="rect">
            <a:avLst/>
          </a:prstGeom>
          <a:solidFill>
            <a:srgbClr val="009193">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89F445F-DD61-BE4D-9037-A26D36E6B35C}"/>
              </a:ext>
            </a:extLst>
          </p:cNvPr>
          <p:cNvSpPr txBox="1"/>
          <p:nvPr/>
        </p:nvSpPr>
        <p:spPr>
          <a:xfrm>
            <a:off x="2844606" y="4922406"/>
            <a:ext cx="1851790" cy="369332"/>
          </a:xfrm>
          <a:prstGeom prst="rect">
            <a:avLst/>
          </a:prstGeom>
          <a:noFill/>
        </p:spPr>
        <p:txBody>
          <a:bodyPr wrap="none" rtlCol="0">
            <a:spAutoFit/>
          </a:bodyPr>
          <a:lstStyle/>
          <a:p>
            <a:pPr algn="ctr"/>
            <a:r>
              <a:rPr lang="en-US" altLang="ja-JP" b="1" dirty="0">
                <a:solidFill>
                  <a:srgbClr val="009193"/>
                </a:solidFill>
              </a:rPr>
              <a:t>Posterior Mean</a:t>
            </a:r>
          </a:p>
        </p:txBody>
      </p:sp>
      <p:sp>
        <p:nvSpPr>
          <p:cNvPr id="17" name="上矢印 16">
            <a:extLst>
              <a:ext uri="{FF2B5EF4-FFF2-40B4-BE49-F238E27FC236}">
                <a16:creationId xmlns:a16="http://schemas.microsoft.com/office/drawing/2014/main" id="{13DFE23F-74E1-9F4B-A35D-4D6F93C484F9}"/>
              </a:ext>
            </a:extLst>
          </p:cNvPr>
          <p:cNvSpPr/>
          <p:nvPr/>
        </p:nvSpPr>
        <p:spPr>
          <a:xfrm>
            <a:off x="3515427" y="4417798"/>
            <a:ext cx="477387" cy="416150"/>
          </a:xfrm>
          <a:prstGeom prst="upArrow">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C3F718CB-F8B0-C146-98BE-EBB2C4131EB1}"/>
              </a:ext>
            </a:extLst>
          </p:cNvPr>
          <p:cNvSpPr txBox="1"/>
          <p:nvPr/>
        </p:nvSpPr>
        <p:spPr>
          <a:xfrm>
            <a:off x="571651" y="5502411"/>
            <a:ext cx="4059125" cy="646331"/>
          </a:xfrm>
          <a:prstGeom prst="rect">
            <a:avLst/>
          </a:prstGeom>
          <a:noFill/>
        </p:spPr>
        <p:txBody>
          <a:bodyPr wrap="none" rtlCol="0">
            <a:spAutoFit/>
          </a:bodyPr>
          <a:lstStyle/>
          <a:p>
            <a:pPr algn="ctr"/>
            <a:r>
              <a:rPr kumimoji="1" lang="ja-JP" altLang="en-US"/>
              <a:t>曇りの時の方が晴れている時より</a:t>
            </a:r>
            <a:endParaRPr kumimoji="1" lang="en-US" altLang="ja-JP" dirty="0"/>
          </a:p>
          <a:p>
            <a:pPr algn="ctr"/>
            <a:r>
              <a:rPr lang="ja-JP" altLang="en-US"/>
              <a:t>これほど釣れにくいとは意外です</a:t>
            </a:r>
            <a:r>
              <a:rPr lang="en-US" altLang="ja-JP" dirty="0"/>
              <a:t>(-60%)</a:t>
            </a:r>
          </a:p>
        </p:txBody>
      </p:sp>
    </p:spTree>
    <p:extLst>
      <p:ext uri="{BB962C8B-B14F-4D97-AF65-F5344CB8AC3E}">
        <p14:creationId xmlns:p14="http://schemas.microsoft.com/office/powerpoint/2010/main" val="4258159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3" y="304801"/>
            <a:ext cx="8632371" cy="584775"/>
          </a:xfrm>
          <a:prstGeom prst="rect">
            <a:avLst/>
          </a:prstGeom>
          <a:noFill/>
        </p:spPr>
        <p:txBody>
          <a:bodyPr wrap="square" rtlCol="0">
            <a:spAutoFit/>
          </a:bodyPr>
          <a:lstStyle/>
          <a:p>
            <a:r>
              <a:rPr lang="en-US" altLang="ja-JP" sz="3200" dirty="0"/>
              <a:t>stan</a:t>
            </a:r>
            <a:r>
              <a:rPr lang="ja-JP" altLang="en-US" sz="3200"/>
              <a:t>を用いた推定</a:t>
            </a:r>
            <a:r>
              <a:rPr lang="en-US" altLang="ja-JP" sz="3200" dirty="0"/>
              <a:t>④</a:t>
            </a:r>
            <a:r>
              <a:rPr lang="ja-JP" altLang="en-US" sz="3200"/>
              <a:t>事後分布とトレースプロット</a:t>
            </a:r>
            <a:endParaRPr kumimoji="1" lang="ja-JP" altLang="en-US" sz="3200"/>
          </a:p>
        </p:txBody>
      </p:sp>
      <p:sp>
        <p:nvSpPr>
          <p:cNvPr id="4" name="正方形/長方形 3">
            <a:extLst>
              <a:ext uri="{FF2B5EF4-FFF2-40B4-BE49-F238E27FC236}">
                <a16:creationId xmlns:a16="http://schemas.microsoft.com/office/drawing/2014/main" id="{31261326-59FE-9545-95F5-3B1569A1456A}"/>
              </a:ext>
            </a:extLst>
          </p:cNvPr>
          <p:cNvSpPr/>
          <p:nvPr/>
        </p:nvSpPr>
        <p:spPr>
          <a:xfrm>
            <a:off x="653141" y="1170292"/>
            <a:ext cx="10885715" cy="8666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descr="グラフ, ヒストグラム&#10;&#10;自動的に生成された説明">
            <a:extLst>
              <a:ext uri="{FF2B5EF4-FFF2-40B4-BE49-F238E27FC236}">
                <a16:creationId xmlns:a16="http://schemas.microsoft.com/office/drawing/2014/main" id="{63493093-939B-9446-8C6B-98ACC7289AD1}"/>
              </a:ext>
            </a:extLst>
          </p:cNvPr>
          <p:cNvPicPr>
            <a:picLocks noChangeAspect="1"/>
          </p:cNvPicPr>
          <p:nvPr/>
        </p:nvPicPr>
        <p:blipFill>
          <a:blip r:embed="rId2"/>
          <a:stretch>
            <a:fillRect/>
          </a:stretch>
        </p:blipFill>
        <p:spPr>
          <a:xfrm>
            <a:off x="5962389" y="2317614"/>
            <a:ext cx="5576467" cy="3558666"/>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40D1C427-51C8-1940-B8FC-BD173A39047B}"/>
              </a:ext>
            </a:extLst>
          </p:cNvPr>
          <p:cNvPicPr>
            <a:picLocks noChangeAspect="1"/>
          </p:cNvPicPr>
          <p:nvPr/>
        </p:nvPicPr>
        <p:blipFill>
          <a:blip r:embed="rId3"/>
          <a:stretch>
            <a:fillRect/>
          </a:stretch>
        </p:blipFill>
        <p:spPr>
          <a:xfrm>
            <a:off x="653141" y="2447756"/>
            <a:ext cx="5309248" cy="3388139"/>
          </a:xfrm>
          <a:prstGeom prst="rect">
            <a:avLst/>
          </a:prstGeom>
        </p:spPr>
      </p:pic>
      <p:pic>
        <p:nvPicPr>
          <p:cNvPr id="10" name="図 9" descr="テキスト&#10;&#10;自動的に生成された説明">
            <a:extLst>
              <a:ext uri="{FF2B5EF4-FFF2-40B4-BE49-F238E27FC236}">
                <a16:creationId xmlns:a16="http://schemas.microsoft.com/office/drawing/2014/main" id="{503A12C6-FE97-2E43-9947-FF64EB652067}"/>
              </a:ext>
            </a:extLst>
          </p:cNvPr>
          <p:cNvPicPr>
            <a:picLocks noChangeAspect="1"/>
          </p:cNvPicPr>
          <p:nvPr/>
        </p:nvPicPr>
        <p:blipFill rotWithShape="1">
          <a:blip r:embed="rId4"/>
          <a:srcRect b="10915"/>
          <a:stretch/>
        </p:blipFill>
        <p:spPr>
          <a:xfrm>
            <a:off x="653141" y="1240937"/>
            <a:ext cx="3457009" cy="757825"/>
          </a:xfrm>
          <a:prstGeom prst="rect">
            <a:avLst/>
          </a:prstGeom>
        </p:spPr>
      </p:pic>
      <p:sp>
        <p:nvSpPr>
          <p:cNvPr id="11" name="テキスト ボックス 10">
            <a:extLst>
              <a:ext uri="{FF2B5EF4-FFF2-40B4-BE49-F238E27FC236}">
                <a16:creationId xmlns:a16="http://schemas.microsoft.com/office/drawing/2014/main" id="{7A70282A-4D91-DC48-BE5E-F2B8461EF196}"/>
              </a:ext>
            </a:extLst>
          </p:cNvPr>
          <p:cNvSpPr txBox="1"/>
          <p:nvPr/>
        </p:nvSpPr>
        <p:spPr>
          <a:xfrm>
            <a:off x="5661765" y="5966037"/>
            <a:ext cx="2097049" cy="369332"/>
          </a:xfrm>
          <a:prstGeom prst="rect">
            <a:avLst/>
          </a:prstGeom>
          <a:noFill/>
        </p:spPr>
        <p:txBody>
          <a:bodyPr wrap="none" rtlCol="0">
            <a:spAutoFit/>
          </a:bodyPr>
          <a:lstStyle/>
          <a:p>
            <a:r>
              <a:rPr kumimoji="1" lang="ja-JP" altLang="en-US"/>
              <a:t>綺麗に収束しました</a:t>
            </a:r>
          </a:p>
        </p:txBody>
      </p:sp>
    </p:spTree>
    <p:extLst>
      <p:ext uri="{BB962C8B-B14F-4D97-AF65-F5344CB8AC3E}">
        <p14:creationId xmlns:p14="http://schemas.microsoft.com/office/powerpoint/2010/main" val="3186514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3" y="304801"/>
            <a:ext cx="8632371" cy="584775"/>
          </a:xfrm>
          <a:prstGeom prst="rect">
            <a:avLst/>
          </a:prstGeom>
          <a:noFill/>
        </p:spPr>
        <p:txBody>
          <a:bodyPr wrap="square" rtlCol="0">
            <a:spAutoFit/>
          </a:bodyPr>
          <a:lstStyle/>
          <a:p>
            <a:r>
              <a:rPr lang="en-US" altLang="ja-JP" sz="3200" dirty="0"/>
              <a:t>stan</a:t>
            </a:r>
            <a:r>
              <a:rPr lang="ja-JP" altLang="en-US" sz="3200"/>
              <a:t>を用いた推定</a:t>
            </a:r>
            <a:r>
              <a:rPr lang="en-US" altLang="ja-JP" sz="3200" dirty="0"/>
              <a:t>⑤</a:t>
            </a:r>
            <a:r>
              <a:rPr lang="ja-JP" altLang="en-US" sz="3200"/>
              <a:t>事後分布とトレースプロット</a:t>
            </a:r>
            <a:endParaRPr kumimoji="1" lang="ja-JP" altLang="en-US" sz="3200"/>
          </a:p>
        </p:txBody>
      </p:sp>
      <p:sp>
        <p:nvSpPr>
          <p:cNvPr id="4" name="正方形/長方形 3">
            <a:extLst>
              <a:ext uri="{FF2B5EF4-FFF2-40B4-BE49-F238E27FC236}">
                <a16:creationId xmlns:a16="http://schemas.microsoft.com/office/drawing/2014/main" id="{31261326-59FE-9545-95F5-3B1569A1456A}"/>
              </a:ext>
            </a:extLst>
          </p:cNvPr>
          <p:cNvSpPr/>
          <p:nvPr/>
        </p:nvSpPr>
        <p:spPr>
          <a:xfrm>
            <a:off x="7079741" y="1751953"/>
            <a:ext cx="4411546" cy="40601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グラフ&#10;&#10;自動的に生成された説明">
            <a:extLst>
              <a:ext uri="{FF2B5EF4-FFF2-40B4-BE49-F238E27FC236}">
                <a16:creationId xmlns:a16="http://schemas.microsoft.com/office/drawing/2014/main" id="{0726F5D5-88EF-6744-A2B8-8342628B6054}"/>
              </a:ext>
            </a:extLst>
          </p:cNvPr>
          <p:cNvPicPr>
            <a:picLocks noChangeAspect="1"/>
          </p:cNvPicPr>
          <p:nvPr/>
        </p:nvPicPr>
        <p:blipFill>
          <a:blip r:embed="rId2"/>
          <a:stretch>
            <a:fillRect/>
          </a:stretch>
        </p:blipFill>
        <p:spPr>
          <a:xfrm>
            <a:off x="615199" y="1751954"/>
            <a:ext cx="6512111" cy="4155755"/>
          </a:xfrm>
          <a:prstGeom prst="rect">
            <a:avLst/>
          </a:prstGeom>
        </p:spPr>
      </p:pic>
      <p:pic>
        <p:nvPicPr>
          <p:cNvPr id="11" name="図 10" descr="テキスト&#10;&#10;中程度の精度で自動的に生成された説明">
            <a:extLst>
              <a:ext uri="{FF2B5EF4-FFF2-40B4-BE49-F238E27FC236}">
                <a16:creationId xmlns:a16="http://schemas.microsoft.com/office/drawing/2014/main" id="{2AEEF8B1-E492-7B47-B11D-D27BE8BCCECD}"/>
              </a:ext>
            </a:extLst>
          </p:cNvPr>
          <p:cNvPicPr>
            <a:picLocks noChangeAspect="1"/>
          </p:cNvPicPr>
          <p:nvPr/>
        </p:nvPicPr>
        <p:blipFill>
          <a:blip r:embed="rId3"/>
          <a:stretch>
            <a:fillRect/>
          </a:stretch>
        </p:blipFill>
        <p:spPr>
          <a:xfrm>
            <a:off x="7199793" y="1892996"/>
            <a:ext cx="4171441" cy="747868"/>
          </a:xfrm>
          <a:prstGeom prst="rect">
            <a:avLst/>
          </a:prstGeom>
        </p:spPr>
      </p:pic>
      <p:sp>
        <p:nvSpPr>
          <p:cNvPr id="12" name="テキスト ボックス 11">
            <a:extLst>
              <a:ext uri="{FF2B5EF4-FFF2-40B4-BE49-F238E27FC236}">
                <a16:creationId xmlns:a16="http://schemas.microsoft.com/office/drawing/2014/main" id="{06E3EB95-B7F4-B049-8787-F744B3713151}"/>
              </a:ext>
            </a:extLst>
          </p:cNvPr>
          <p:cNvSpPr txBox="1"/>
          <p:nvPr/>
        </p:nvSpPr>
        <p:spPr>
          <a:xfrm>
            <a:off x="7079741" y="3893971"/>
            <a:ext cx="4249881" cy="646331"/>
          </a:xfrm>
          <a:prstGeom prst="rect">
            <a:avLst/>
          </a:prstGeom>
          <a:noFill/>
        </p:spPr>
        <p:txBody>
          <a:bodyPr wrap="none" rtlCol="0">
            <a:spAutoFit/>
          </a:bodyPr>
          <a:lstStyle/>
          <a:p>
            <a:pPr algn="ctr"/>
            <a:r>
              <a:rPr kumimoji="1" lang="ja-JP" altLang="en-US"/>
              <a:t>事前分布には一様分布</a:t>
            </a:r>
            <a:r>
              <a:rPr kumimoji="1" lang="en-US" altLang="ja-JP" dirty="0"/>
              <a:t>(</a:t>
            </a:r>
            <a:r>
              <a:rPr kumimoji="1" lang="ja-JP" altLang="en-US"/>
              <a:t>無情報事前分布</a:t>
            </a:r>
            <a:r>
              <a:rPr kumimoji="1" lang="en-US" altLang="ja-JP" dirty="0"/>
              <a:t>)</a:t>
            </a:r>
          </a:p>
          <a:p>
            <a:pPr algn="ctr"/>
            <a:r>
              <a:rPr kumimoji="1" lang="ja-JP" altLang="en-US"/>
              <a:t>を仮定していました</a:t>
            </a:r>
          </a:p>
        </p:txBody>
      </p:sp>
    </p:spTree>
    <p:extLst>
      <p:ext uri="{BB962C8B-B14F-4D97-AF65-F5344CB8AC3E}">
        <p14:creationId xmlns:p14="http://schemas.microsoft.com/office/powerpoint/2010/main" val="219817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3" y="304801"/>
            <a:ext cx="8632371" cy="584775"/>
          </a:xfrm>
          <a:prstGeom prst="rect">
            <a:avLst/>
          </a:prstGeom>
          <a:noFill/>
        </p:spPr>
        <p:txBody>
          <a:bodyPr wrap="square" rtlCol="0">
            <a:spAutoFit/>
          </a:bodyPr>
          <a:lstStyle/>
          <a:p>
            <a:r>
              <a:rPr lang="en-US" altLang="ja-JP" sz="3200" dirty="0"/>
              <a:t>stan</a:t>
            </a:r>
            <a:r>
              <a:rPr lang="ja-JP" altLang="en-US" sz="3200"/>
              <a:t>を用いた推定</a:t>
            </a:r>
            <a:r>
              <a:rPr lang="en-US" altLang="ja-JP" sz="3200" dirty="0"/>
              <a:t>⑤</a:t>
            </a:r>
            <a:r>
              <a:rPr lang="ja-JP" altLang="en-US" sz="3200"/>
              <a:t>自己相関</a:t>
            </a:r>
            <a:endParaRPr kumimoji="1" lang="ja-JP" altLang="en-US" sz="3200"/>
          </a:p>
        </p:txBody>
      </p:sp>
      <p:pic>
        <p:nvPicPr>
          <p:cNvPr id="4" name="図 3" descr="テーブル が含まれている画像&#10;&#10;自動的に生成された説明">
            <a:extLst>
              <a:ext uri="{FF2B5EF4-FFF2-40B4-BE49-F238E27FC236}">
                <a16:creationId xmlns:a16="http://schemas.microsoft.com/office/drawing/2014/main" id="{C4E65C8E-5913-1A4C-883B-CD14928BD393}"/>
              </a:ext>
            </a:extLst>
          </p:cNvPr>
          <p:cNvPicPr>
            <a:picLocks noChangeAspect="1"/>
          </p:cNvPicPr>
          <p:nvPr/>
        </p:nvPicPr>
        <p:blipFill>
          <a:blip r:embed="rId2"/>
          <a:stretch>
            <a:fillRect/>
          </a:stretch>
        </p:blipFill>
        <p:spPr>
          <a:xfrm>
            <a:off x="653143" y="1906827"/>
            <a:ext cx="5791200" cy="3695700"/>
          </a:xfrm>
          <a:prstGeom prst="rect">
            <a:avLst/>
          </a:prstGeom>
        </p:spPr>
      </p:pic>
      <p:sp>
        <p:nvSpPr>
          <p:cNvPr id="6" name="正方形/長方形 5">
            <a:extLst>
              <a:ext uri="{FF2B5EF4-FFF2-40B4-BE49-F238E27FC236}">
                <a16:creationId xmlns:a16="http://schemas.microsoft.com/office/drawing/2014/main" id="{D9E583B3-BEC6-0043-B945-7329F4484748}"/>
              </a:ext>
            </a:extLst>
          </p:cNvPr>
          <p:cNvSpPr/>
          <p:nvPr/>
        </p:nvSpPr>
        <p:spPr>
          <a:xfrm>
            <a:off x="6979532" y="1542422"/>
            <a:ext cx="4411546" cy="40601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C06EBABD-6FD9-D042-BF00-FE7B5F1B73F5}"/>
              </a:ext>
            </a:extLst>
          </p:cNvPr>
          <p:cNvPicPr>
            <a:picLocks noChangeAspect="1"/>
          </p:cNvPicPr>
          <p:nvPr/>
        </p:nvPicPr>
        <p:blipFill>
          <a:blip r:embed="rId3"/>
          <a:stretch>
            <a:fillRect/>
          </a:stretch>
        </p:blipFill>
        <p:spPr>
          <a:xfrm>
            <a:off x="7160886" y="1906827"/>
            <a:ext cx="3632200" cy="431800"/>
          </a:xfrm>
          <a:prstGeom prst="rect">
            <a:avLst/>
          </a:prstGeom>
        </p:spPr>
      </p:pic>
      <p:sp>
        <p:nvSpPr>
          <p:cNvPr id="9" name="テキスト ボックス 8">
            <a:extLst>
              <a:ext uri="{FF2B5EF4-FFF2-40B4-BE49-F238E27FC236}">
                <a16:creationId xmlns:a16="http://schemas.microsoft.com/office/drawing/2014/main" id="{3C2952FA-713A-B94C-AD84-7C8F47222421}"/>
              </a:ext>
            </a:extLst>
          </p:cNvPr>
          <p:cNvSpPr txBox="1"/>
          <p:nvPr/>
        </p:nvSpPr>
        <p:spPr>
          <a:xfrm>
            <a:off x="7160886" y="4084607"/>
            <a:ext cx="3897221" cy="869533"/>
          </a:xfrm>
          <a:prstGeom prst="rect">
            <a:avLst/>
          </a:prstGeom>
          <a:noFill/>
        </p:spPr>
        <p:txBody>
          <a:bodyPr wrap="none" rtlCol="0">
            <a:spAutoFit/>
          </a:bodyPr>
          <a:lstStyle/>
          <a:p>
            <a:pPr>
              <a:lnSpc>
                <a:spcPct val="150000"/>
              </a:lnSpc>
            </a:pPr>
            <a:r>
              <a:rPr kumimoji="1" lang="ja-JP" altLang="en-US"/>
              <a:t>トレースプロットからも分かりましたが、</a:t>
            </a:r>
            <a:endParaRPr kumimoji="1" lang="en-US" altLang="ja-JP" dirty="0"/>
          </a:p>
          <a:p>
            <a:pPr>
              <a:lnSpc>
                <a:spcPct val="150000"/>
              </a:lnSpc>
            </a:pPr>
            <a:r>
              <a:rPr kumimoji="1" lang="ja-JP" altLang="en-US"/>
              <a:t>ちゃんと推定できていそうですね</a:t>
            </a:r>
          </a:p>
        </p:txBody>
      </p:sp>
    </p:spTree>
    <p:extLst>
      <p:ext uri="{BB962C8B-B14F-4D97-AF65-F5344CB8AC3E}">
        <p14:creationId xmlns:p14="http://schemas.microsoft.com/office/powerpoint/2010/main" val="2180461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C55099E0-BB40-7C43-A09A-8928AC09EF11}"/>
              </a:ext>
            </a:extLst>
          </p:cNvPr>
          <p:cNvSpPr txBox="1"/>
          <p:nvPr/>
        </p:nvSpPr>
        <p:spPr>
          <a:xfrm>
            <a:off x="3900889" y="2507513"/>
            <a:ext cx="4390223" cy="1938992"/>
          </a:xfrm>
          <a:prstGeom prst="rect">
            <a:avLst/>
          </a:prstGeom>
          <a:noFill/>
        </p:spPr>
        <p:txBody>
          <a:bodyPr wrap="square" rtlCol="0">
            <a:spAutoFit/>
          </a:bodyPr>
          <a:lstStyle/>
          <a:p>
            <a:pPr algn="ctr"/>
            <a:r>
              <a:rPr lang="ja-JP" altLang="en-US" sz="6000"/>
              <a:t>ポアソン回帰</a:t>
            </a:r>
            <a:r>
              <a:rPr lang="en-US" altLang="ja-JP" sz="6000" dirty="0"/>
              <a:t>(</a:t>
            </a:r>
            <a:r>
              <a:rPr lang="ja-JP" altLang="en-US" sz="6000"/>
              <a:t>違うデータ</a:t>
            </a:r>
            <a:r>
              <a:rPr lang="en-US" altLang="ja-JP" sz="6000" dirty="0"/>
              <a:t>)</a:t>
            </a:r>
            <a:endParaRPr kumimoji="1" lang="ja-JP" altLang="en-US" sz="6000"/>
          </a:p>
        </p:txBody>
      </p:sp>
    </p:spTree>
    <p:extLst>
      <p:ext uri="{BB962C8B-B14F-4D97-AF65-F5344CB8AC3E}">
        <p14:creationId xmlns:p14="http://schemas.microsoft.com/office/powerpoint/2010/main" val="4078214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3" y="304801"/>
            <a:ext cx="10221686" cy="584775"/>
          </a:xfrm>
          <a:prstGeom prst="rect">
            <a:avLst/>
          </a:prstGeom>
          <a:noFill/>
        </p:spPr>
        <p:txBody>
          <a:bodyPr wrap="square" rtlCol="0">
            <a:spAutoFit/>
          </a:bodyPr>
          <a:lstStyle/>
          <a:p>
            <a:r>
              <a:rPr lang="ja-JP" altLang="en-US" sz="3200"/>
              <a:t>もう少し面白いデータでやってみる</a:t>
            </a:r>
            <a:endParaRPr kumimoji="1" lang="ja-JP" altLang="en-US" sz="3200"/>
          </a:p>
        </p:txBody>
      </p:sp>
      <p:sp>
        <p:nvSpPr>
          <p:cNvPr id="2" name="テキスト ボックス 1">
            <a:extLst>
              <a:ext uri="{FF2B5EF4-FFF2-40B4-BE49-F238E27FC236}">
                <a16:creationId xmlns:a16="http://schemas.microsoft.com/office/drawing/2014/main" id="{4A003F60-C862-4743-9FFE-E3D293D6A28B}"/>
              </a:ext>
            </a:extLst>
          </p:cNvPr>
          <p:cNvSpPr txBox="1"/>
          <p:nvPr/>
        </p:nvSpPr>
        <p:spPr>
          <a:xfrm>
            <a:off x="870857" y="1338943"/>
            <a:ext cx="4148893" cy="369332"/>
          </a:xfrm>
          <a:prstGeom prst="rect">
            <a:avLst/>
          </a:prstGeom>
          <a:noFill/>
        </p:spPr>
        <p:txBody>
          <a:bodyPr wrap="none" rtlCol="0">
            <a:spAutoFit/>
          </a:bodyPr>
          <a:lstStyle/>
          <a:p>
            <a:r>
              <a:rPr kumimoji="1" lang="ja-JP" altLang="en-US"/>
              <a:t>回帰分析中級の講義で使ったデータです</a:t>
            </a:r>
          </a:p>
        </p:txBody>
      </p:sp>
      <p:pic>
        <p:nvPicPr>
          <p:cNvPr id="10" name="図 9" descr="テキスト が含まれている画像&#10;&#10;自動的に生成された説明">
            <a:extLst>
              <a:ext uri="{FF2B5EF4-FFF2-40B4-BE49-F238E27FC236}">
                <a16:creationId xmlns:a16="http://schemas.microsoft.com/office/drawing/2014/main" id="{39C73BF1-69AC-CF43-A8AD-9C962D0115BA}"/>
              </a:ext>
            </a:extLst>
          </p:cNvPr>
          <p:cNvPicPr>
            <a:picLocks noChangeAspect="1"/>
          </p:cNvPicPr>
          <p:nvPr/>
        </p:nvPicPr>
        <p:blipFill>
          <a:blip r:embed="rId2"/>
          <a:stretch>
            <a:fillRect/>
          </a:stretch>
        </p:blipFill>
        <p:spPr>
          <a:xfrm>
            <a:off x="5236029" y="2986009"/>
            <a:ext cx="6059714" cy="1124857"/>
          </a:xfrm>
          <a:prstGeom prst="rect">
            <a:avLst/>
          </a:prstGeom>
        </p:spPr>
      </p:pic>
      <p:pic>
        <p:nvPicPr>
          <p:cNvPr id="12" name="図 11" descr="テキスト, 手紙&#10;&#10;自動的に生成された説明">
            <a:extLst>
              <a:ext uri="{FF2B5EF4-FFF2-40B4-BE49-F238E27FC236}">
                <a16:creationId xmlns:a16="http://schemas.microsoft.com/office/drawing/2014/main" id="{12CDB1F4-2021-8D45-9848-BDBA1548EB57}"/>
              </a:ext>
            </a:extLst>
          </p:cNvPr>
          <p:cNvPicPr>
            <a:picLocks noChangeAspect="1"/>
          </p:cNvPicPr>
          <p:nvPr/>
        </p:nvPicPr>
        <p:blipFill>
          <a:blip r:embed="rId3"/>
          <a:stretch>
            <a:fillRect/>
          </a:stretch>
        </p:blipFill>
        <p:spPr>
          <a:xfrm>
            <a:off x="799723" y="2126038"/>
            <a:ext cx="4291159" cy="3273451"/>
          </a:xfrm>
          <a:prstGeom prst="rect">
            <a:avLst/>
          </a:prstGeom>
        </p:spPr>
      </p:pic>
      <p:sp>
        <p:nvSpPr>
          <p:cNvPr id="7" name="テキスト ボックス 6">
            <a:extLst>
              <a:ext uri="{FF2B5EF4-FFF2-40B4-BE49-F238E27FC236}">
                <a16:creationId xmlns:a16="http://schemas.microsoft.com/office/drawing/2014/main" id="{2DCAD5A2-7F09-1045-8F9E-EEF389B7A3FC}"/>
              </a:ext>
            </a:extLst>
          </p:cNvPr>
          <p:cNvSpPr txBox="1"/>
          <p:nvPr/>
        </p:nvSpPr>
        <p:spPr>
          <a:xfrm>
            <a:off x="7369630" y="573966"/>
            <a:ext cx="4461478" cy="307777"/>
          </a:xfrm>
          <a:prstGeom prst="rect">
            <a:avLst/>
          </a:prstGeom>
          <a:noFill/>
        </p:spPr>
        <p:txBody>
          <a:bodyPr wrap="none" rtlCol="0">
            <a:spAutoFit/>
          </a:bodyPr>
          <a:lstStyle/>
          <a:p>
            <a:r>
              <a:rPr kumimoji="1" lang="en-US" altLang="ja-JP" sz="1400" b="1" dirty="0">
                <a:solidFill>
                  <a:srgbClr val="C00000"/>
                </a:solidFill>
              </a:rPr>
              <a:t>*</a:t>
            </a:r>
            <a:r>
              <a:rPr kumimoji="1" lang="ja-JP" altLang="en-US" sz="1400" b="1">
                <a:solidFill>
                  <a:srgbClr val="C00000"/>
                </a:solidFill>
              </a:rPr>
              <a:t>以降ファイル</a:t>
            </a:r>
            <a:r>
              <a:rPr kumimoji="1" lang="en-US" altLang="ja-JP" sz="1400" b="1" dirty="0">
                <a:solidFill>
                  <a:srgbClr val="C00000"/>
                </a:solidFill>
              </a:rPr>
              <a:t>【</a:t>
            </a:r>
            <a:r>
              <a:rPr kumimoji="1" lang="en-US" altLang="ja-JP" sz="1400" b="1" err="1">
                <a:solidFill>
                  <a:srgbClr val="C00000"/>
                </a:solidFill>
              </a:rPr>
              <a:t>Poisson</a:t>
            </a:r>
            <a:r>
              <a:rPr kumimoji="1" lang="en-US" altLang="ja-JP" sz="1400" b="1">
                <a:solidFill>
                  <a:srgbClr val="C00000"/>
                </a:solidFill>
              </a:rPr>
              <a:t>_</a:t>
            </a:r>
            <a:r>
              <a:rPr lang="en-US" altLang="ja-JP" sz="1400" b="1">
                <a:solidFill>
                  <a:srgbClr val="C00000"/>
                </a:solidFill>
              </a:rPr>
              <a:t>practice</a:t>
            </a:r>
            <a:r>
              <a:rPr kumimoji="1" lang="en-US" altLang="ja-JP" sz="1400" b="1">
                <a:solidFill>
                  <a:srgbClr val="C00000"/>
                </a:solidFill>
              </a:rPr>
              <a:t>.</a:t>
            </a:r>
            <a:r>
              <a:rPr kumimoji="1" lang="en-US" altLang="ja-JP" sz="1400" b="1" dirty="0" err="1">
                <a:solidFill>
                  <a:srgbClr val="C00000"/>
                </a:solidFill>
              </a:rPr>
              <a:t>R</a:t>
            </a:r>
            <a:r>
              <a:rPr kumimoji="1" lang="en-US" altLang="ja-JP" sz="1400" b="1" dirty="0">
                <a:solidFill>
                  <a:srgbClr val="C00000"/>
                </a:solidFill>
              </a:rPr>
              <a:t>】</a:t>
            </a:r>
            <a:r>
              <a:rPr kumimoji="1" lang="ja-JP" altLang="en-US" sz="1400" b="1">
                <a:solidFill>
                  <a:srgbClr val="C00000"/>
                </a:solidFill>
              </a:rPr>
              <a:t>を参照してください</a:t>
            </a:r>
          </a:p>
        </p:txBody>
      </p:sp>
    </p:spTree>
    <p:extLst>
      <p:ext uri="{BB962C8B-B14F-4D97-AF65-F5344CB8AC3E}">
        <p14:creationId xmlns:p14="http://schemas.microsoft.com/office/powerpoint/2010/main" val="868390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3" y="304801"/>
            <a:ext cx="10221686" cy="584775"/>
          </a:xfrm>
          <a:prstGeom prst="rect">
            <a:avLst/>
          </a:prstGeom>
          <a:noFill/>
        </p:spPr>
        <p:txBody>
          <a:bodyPr wrap="square" rtlCol="0">
            <a:spAutoFit/>
          </a:bodyPr>
          <a:lstStyle/>
          <a:p>
            <a:r>
              <a:rPr lang="en-US" altLang="ja-JP" sz="3200" dirty="0"/>
              <a:t>stan</a:t>
            </a:r>
            <a:r>
              <a:rPr lang="ja-JP" altLang="en-US" sz="3200"/>
              <a:t>のスクリプト</a:t>
            </a:r>
            <a:endParaRPr kumimoji="1" lang="ja-JP" altLang="en-US" sz="3200"/>
          </a:p>
        </p:txBody>
      </p:sp>
      <p:sp>
        <p:nvSpPr>
          <p:cNvPr id="8" name="正方形/長方形 7">
            <a:extLst>
              <a:ext uri="{FF2B5EF4-FFF2-40B4-BE49-F238E27FC236}">
                <a16:creationId xmlns:a16="http://schemas.microsoft.com/office/drawing/2014/main" id="{2B6F046E-4980-7F49-9C95-047F163345F7}"/>
              </a:ext>
            </a:extLst>
          </p:cNvPr>
          <p:cNvSpPr/>
          <p:nvPr/>
        </p:nvSpPr>
        <p:spPr>
          <a:xfrm>
            <a:off x="653141" y="1541819"/>
            <a:ext cx="10885715" cy="46412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グラフィカル ユーザー インターフェイス, テキスト, アプリケーション, メール&#10;&#10;自動的に生成された説明">
            <a:extLst>
              <a:ext uri="{FF2B5EF4-FFF2-40B4-BE49-F238E27FC236}">
                <a16:creationId xmlns:a16="http://schemas.microsoft.com/office/drawing/2014/main" id="{562AECED-B1FC-5C46-A4CE-7C1050E658F7}"/>
              </a:ext>
            </a:extLst>
          </p:cNvPr>
          <p:cNvPicPr>
            <a:picLocks noChangeAspect="1"/>
          </p:cNvPicPr>
          <p:nvPr/>
        </p:nvPicPr>
        <p:blipFill>
          <a:blip r:embed="rId3"/>
          <a:stretch>
            <a:fillRect/>
          </a:stretch>
        </p:blipFill>
        <p:spPr>
          <a:xfrm>
            <a:off x="748393" y="1703137"/>
            <a:ext cx="8734466" cy="3826806"/>
          </a:xfrm>
          <a:prstGeom prst="rect">
            <a:avLst/>
          </a:prstGeom>
        </p:spPr>
      </p:pic>
      <p:sp>
        <p:nvSpPr>
          <p:cNvPr id="15" name="テキスト ボックス 14">
            <a:extLst>
              <a:ext uri="{FF2B5EF4-FFF2-40B4-BE49-F238E27FC236}">
                <a16:creationId xmlns:a16="http://schemas.microsoft.com/office/drawing/2014/main" id="{86C9C51E-6E5C-E84B-8987-A2174BDD2083}"/>
              </a:ext>
            </a:extLst>
          </p:cNvPr>
          <p:cNvSpPr txBox="1"/>
          <p:nvPr/>
        </p:nvSpPr>
        <p:spPr>
          <a:xfrm>
            <a:off x="5763986" y="5657398"/>
            <a:ext cx="2390398" cy="369332"/>
          </a:xfrm>
          <a:prstGeom prst="rect">
            <a:avLst/>
          </a:prstGeom>
          <a:noFill/>
        </p:spPr>
        <p:txBody>
          <a:bodyPr wrap="none" rtlCol="0">
            <a:spAutoFit/>
          </a:bodyPr>
          <a:lstStyle/>
          <a:p>
            <a:r>
              <a:rPr kumimoji="1" lang="ja-JP" altLang="en-US"/>
              <a:t>変数が増えただけです</a:t>
            </a:r>
          </a:p>
        </p:txBody>
      </p:sp>
    </p:spTree>
    <p:extLst>
      <p:ext uri="{BB962C8B-B14F-4D97-AF65-F5344CB8AC3E}">
        <p14:creationId xmlns:p14="http://schemas.microsoft.com/office/powerpoint/2010/main" val="1969676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3" y="304801"/>
            <a:ext cx="10221686" cy="584775"/>
          </a:xfrm>
          <a:prstGeom prst="rect">
            <a:avLst/>
          </a:prstGeom>
          <a:noFill/>
        </p:spPr>
        <p:txBody>
          <a:bodyPr wrap="square" rtlCol="0">
            <a:spAutoFit/>
          </a:bodyPr>
          <a:lstStyle/>
          <a:p>
            <a:r>
              <a:rPr lang="ja-JP" altLang="en-US" sz="3200"/>
              <a:t>結果</a:t>
            </a:r>
            <a:endParaRPr kumimoji="1" lang="ja-JP" altLang="en-US" sz="3200"/>
          </a:p>
        </p:txBody>
      </p:sp>
      <p:pic>
        <p:nvPicPr>
          <p:cNvPr id="6" name="図 5" descr="テーブル が含まれている画像&#10;&#10;自動的に生成された説明">
            <a:extLst>
              <a:ext uri="{FF2B5EF4-FFF2-40B4-BE49-F238E27FC236}">
                <a16:creationId xmlns:a16="http://schemas.microsoft.com/office/drawing/2014/main" id="{AA190086-5891-F540-95F3-470742E143E7}"/>
              </a:ext>
            </a:extLst>
          </p:cNvPr>
          <p:cNvPicPr>
            <a:picLocks noChangeAspect="1"/>
          </p:cNvPicPr>
          <p:nvPr/>
        </p:nvPicPr>
        <p:blipFill rotWithShape="1">
          <a:blip r:embed="rId2"/>
          <a:srcRect l="1363"/>
          <a:stretch/>
        </p:blipFill>
        <p:spPr>
          <a:xfrm>
            <a:off x="3331028" y="1438692"/>
            <a:ext cx="5834743" cy="1811072"/>
          </a:xfrm>
          <a:prstGeom prst="rect">
            <a:avLst/>
          </a:prstGeom>
        </p:spPr>
      </p:pic>
      <p:pic>
        <p:nvPicPr>
          <p:cNvPr id="8" name="図 7" descr="テーブル&#10;&#10;自動的に生成された説明">
            <a:extLst>
              <a:ext uri="{FF2B5EF4-FFF2-40B4-BE49-F238E27FC236}">
                <a16:creationId xmlns:a16="http://schemas.microsoft.com/office/drawing/2014/main" id="{3297A10E-CCA7-A14D-80E2-F8D0B7F35F20}"/>
              </a:ext>
            </a:extLst>
          </p:cNvPr>
          <p:cNvPicPr>
            <a:picLocks noChangeAspect="1"/>
          </p:cNvPicPr>
          <p:nvPr/>
        </p:nvPicPr>
        <p:blipFill>
          <a:blip r:embed="rId3"/>
          <a:stretch>
            <a:fillRect/>
          </a:stretch>
        </p:blipFill>
        <p:spPr>
          <a:xfrm>
            <a:off x="2666999" y="3643424"/>
            <a:ext cx="7162800" cy="2730500"/>
          </a:xfrm>
          <a:prstGeom prst="rect">
            <a:avLst/>
          </a:prstGeom>
        </p:spPr>
      </p:pic>
      <p:sp>
        <p:nvSpPr>
          <p:cNvPr id="9" name="テキスト ボックス 8">
            <a:extLst>
              <a:ext uri="{FF2B5EF4-FFF2-40B4-BE49-F238E27FC236}">
                <a16:creationId xmlns:a16="http://schemas.microsoft.com/office/drawing/2014/main" id="{6B292CD7-715B-8F44-B1A7-7F875A6887C5}"/>
              </a:ext>
            </a:extLst>
          </p:cNvPr>
          <p:cNvSpPr txBox="1"/>
          <p:nvPr/>
        </p:nvSpPr>
        <p:spPr>
          <a:xfrm>
            <a:off x="1164771" y="4824008"/>
            <a:ext cx="1338828" cy="369332"/>
          </a:xfrm>
          <a:prstGeom prst="rect">
            <a:avLst/>
          </a:prstGeom>
          <a:noFill/>
        </p:spPr>
        <p:txBody>
          <a:bodyPr wrap="none" rtlCol="0">
            <a:spAutoFit/>
          </a:bodyPr>
          <a:lstStyle/>
          <a:p>
            <a:r>
              <a:rPr kumimoji="1" lang="ja-JP" altLang="en-US"/>
              <a:t>従来の統計</a:t>
            </a:r>
          </a:p>
        </p:txBody>
      </p:sp>
      <p:sp>
        <p:nvSpPr>
          <p:cNvPr id="13" name="テキスト ボックス 12">
            <a:extLst>
              <a:ext uri="{FF2B5EF4-FFF2-40B4-BE49-F238E27FC236}">
                <a16:creationId xmlns:a16="http://schemas.microsoft.com/office/drawing/2014/main" id="{DD3A949E-AA89-134D-B139-AEF16D8C81C7}"/>
              </a:ext>
            </a:extLst>
          </p:cNvPr>
          <p:cNvSpPr txBox="1"/>
          <p:nvPr/>
        </p:nvSpPr>
        <p:spPr>
          <a:xfrm>
            <a:off x="1164771" y="2204350"/>
            <a:ext cx="1205779" cy="369332"/>
          </a:xfrm>
          <a:prstGeom prst="rect">
            <a:avLst/>
          </a:prstGeom>
          <a:noFill/>
        </p:spPr>
        <p:txBody>
          <a:bodyPr wrap="none" rtlCol="0">
            <a:spAutoFit/>
          </a:bodyPr>
          <a:lstStyle/>
          <a:p>
            <a:r>
              <a:rPr kumimoji="1" lang="ja-JP" altLang="en-US"/>
              <a:t>ベイジアン</a:t>
            </a:r>
          </a:p>
        </p:txBody>
      </p:sp>
      <p:sp>
        <p:nvSpPr>
          <p:cNvPr id="14" name="正方形/長方形 13">
            <a:extLst>
              <a:ext uri="{FF2B5EF4-FFF2-40B4-BE49-F238E27FC236}">
                <a16:creationId xmlns:a16="http://schemas.microsoft.com/office/drawing/2014/main" id="{73E25ABA-1D66-C343-AB5F-5C5527AB6610}"/>
              </a:ext>
            </a:extLst>
          </p:cNvPr>
          <p:cNvSpPr/>
          <p:nvPr/>
        </p:nvSpPr>
        <p:spPr>
          <a:xfrm>
            <a:off x="4234540" y="1509447"/>
            <a:ext cx="696689" cy="1418809"/>
          </a:xfrm>
          <a:prstGeom prst="rect">
            <a:avLst/>
          </a:prstGeom>
          <a:solidFill>
            <a:srgbClr val="009193">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B7939B2-FA6C-BB49-9B75-E8ED957D6F22}"/>
              </a:ext>
            </a:extLst>
          </p:cNvPr>
          <p:cNvSpPr/>
          <p:nvPr/>
        </p:nvSpPr>
        <p:spPr>
          <a:xfrm>
            <a:off x="3428997" y="4981541"/>
            <a:ext cx="1883232" cy="1038259"/>
          </a:xfrm>
          <a:prstGeom prst="rect">
            <a:avLst/>
          </a:prstGeom>
          <a:solidFill>
            <a:srgbClr val="009193">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66EC9236-5AE1-034E-BCC6-2B871555DEAD}"/>
              </a:ext>
            </a:extLst>
          </p:cNvPr>
          <p:cNvSpPr txBox="1"/>
          <p:nvPr/>
        </p:nvSpPr>
        <p:spPr>
          <a:xfrm>
            <a:off x="4818870" y="3408182"/>
            <a:ext cx="1407758" cy="400110"/>
          </a:xfrm>
          <a:prstGeom prst="rect">
            <a:avLst/>
          </a:prstGeom>
          <a:noFill/>
          <a:ln>
            <a:solidFill>
              <a:srgbClr val="009193"/>
            </a:solidFill>
          </a:ln>
        </p:spPr>
        <p:txBody>
          <a:bodyPr wrap="none" rtlCol="0">
            <a:spAutoFit/>
          </a:bodyPr>
          <a:lstStyle/>
          <a:p>
            <a:r>
              <a:rPr lang="ja-JP" altLang="en-US" sz="2000" b="1">
                <a:solidFill>
                  <a:srgbClr val="009193"/>
                </a:solidFill>
              </a:rPr>
              <a:t>とても近い</a:t>
            </a:r>
            <a:r>
              <a:rPr lang="en-US" altLang="ja-JP" sz="2000" b="1" dirty="0">
                <a:solidFill>
                  <a:srgbClr val="009193"/>
                </a:solidFill>
              </a:rPr>
              <a:t>!</a:t>
            </a:r>
            <a:endParaRPr kumimoji="1" lang="ja-JP" altLang="en-US" sz="2000" b="1">
              <a:solidFill>
                <a:srgbClr val="009193"/>
              </a:solidFill>
            </a:endParaRPr>
          </a:p>
        </p:txBody>
      </p:sp>
      <p:cxnSp>
        <p:nvCxnSpPr>
          <p:cNvPr id="17" name="直線コネクタ 16">
            <a:extLst>
              <a:ext uri="{FF2B5EF4-FFF2-40B4-BE49-F238E27FC236}">
                <a16:creationId xmlns:a16="http://schemas.microsoft.com/office/drawing/2014/main" id="{0712498D-FFB4-154F-9744-DB801748709C}"/>
              </a:ext>
            </a:extLst>
          </p:cNvPr>
          <p:cNvCxnSpPr>
            <a:cxnSpLocks/>
            <a:endCxn id="11" idx="0"/>
          </p:cNvCxnSpPr>
          <p:nvPr/>
        </p:nvCxnSpPr>
        <p:spPr>
          <a:xfrm>
            <a:off x="4931229" y="2234933"/>
            <a:ext cx="591520" cy="1173249"/>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FFF65D8B-4AA7-A540-B518-04BD45F637A5}"/>
              </a:ext>
            </a:extLst>
          </p:cNvPr>
          <p:cNvCxnSpPr>
            <a:cxnSpLocks/>
            <a:stCxn id="15" idx="3"/>
            <a:endCxn id="11" idx="2"/>
          </p:cNvCxnSpPr>
          <p:nvPr/>
        </p:nvCxnSpPr>
        <p:spPr>
          <a:xfrm flipV="1">
            <a:off x="5312229" y="3808292"/>
            <a:ext cx="210520" cy="1692379"/>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6C852461-910E-8445-99C4-128FF276E390}"/>
              </a:ext>
            </a:extLst>
          </p:cNvPr>
          <p:cNvSpPr/>
          <p:nvPr/>
        </p:nvSpPr>
        <p:spPr>
          <a:xfrm>
            <a:off x="5981701" y="2692223"/>
            <a:ext cx="1398813" cy="236033"/>
          </a:xfrm>
          <a:prstGeom prst="rect">
            <a:avLst/>
          </a:prstGeom>
          <a:solidFill>
            <a:srgbClr val="009193">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A1AC58EF-9F2A-AD44-A5A2-B392664C7794}"/>
              </a:ext>
            </a:extLst>
          </p:cNvPr>
          <p:cNvSpPr/>
          <p:nvPr/>
        </p:nvSpPr>
        <p:spPr>
          <a:xfrm>
            <a:off x="6180366" y="5704114"/>
            <a:ext cx="1398813" cy="144042"/>
          </a:xfrm>
          <a:prstGeom prst="rect">
            <a:avLst/>
          </a:prstGeom>
          <a:solidFill>
            <a:srgbClr val="009193">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74470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3" y="304801"/>
            <a:ext cx="10221686" cy="584775"/>
          </a:xfrm>
          <a:prstGeom prst="rect">
            <a:avLst/>
          </a:prstGeom>
          <a:noFill/>
        </p:spPr>
        <p:txBody>
          <a:bodyPr wrap="square" rtlCol="0">
            <a:spAutoFit/>
          </a:bodyPr>
          <a:lstStyle/>
          <a:p>
            <a:r>
              <a:rPr kumimoji="1" lang="ja-JP" altLang="en-US" sz="3200"/>
              <a:t>トレースプロットと事後分布</a:t>
            </a:r>
          </a:p>
        </p:txBody>
      </p:sp>
      <p:pic>
        <p:nvPicPr>
          <p:cNvPr id="4" name="図 3" descr="グラフ, じょうごグラフ&#10;&#10;自動的に生成された説明">
            <a:extLst>
              <a:ext uri="{FF2B5EF4-FFF2-40B4-BE49-F238E27FC236}">
                <a16:creationId xmlns:a16="http://schemas.microsoft.com/office/drawing/2014/main" id="{19275BE7-B15D-FF4F-9911-44168DDE4505}"/>
              </a:ext>
            </a:extLst>
          </p:cNvPr>
          <p:cNvPicPr>
            <a:picLocks noChangeAspect="1"/>
          </p:cNvPicPr>
          <p:nvPr/>
        </p:nvPicPr>
        <p:blipFill>
          <a:blip r:embed="rId2"/>
          <a:stretch>
            <a:fillRect/>
          </a:stretch>
        </p:blipFill>
        <p:spPr>
          <a:xfrm>
            <a:off x="2803071" y="1200487"/>
            <a:ext cx="6240033" cy="4978387"/>
          </a:xfrm>
          <a:prstGeom prst="rect">
            <a:avLst/>
          </a:prstGeom>
        </p:spPr>
      </p:pic>
    </p:spTree>
    <p:extLst>
      <p:ext uri="{BB962C8B-B14F-4D97-AF65-F5344CB8AC3E}">
        <p14:creationId xmlns:p14="http://schemas.microsoft.com/office/powerpoint/2010/main" val="734910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C55099E0-BB40-7C43-A09A-8928AC09EF11}"/>
              </a:ext>
            </a:extLst>
          </p:cNvPr>
          <p:cNvSpPr txBox="1"/>
          <p:nvPr/>
        </p:nvSpPr>
        <p:spPr>
          <a:xfrm>
            <a:off x="3900889" y="2507513"/>
            <a:ext cx="4390223" cy="1015663"/>
          </a:xfrm>
          <a:prstGeom prst="rect">
            <a:avLst/>
          </a:prstGeom>
          <a:noFill/>
        </p:spPr>
        <p:txBody>
          <a:bodyPr wrap="square" rtlCol="0">
            <a:spAutoFit/>
          </a:bodyPr>
          <a:lstStyle/>
          <a:p>
            <a:r>
              <a:rPr lang="ja-JP" altLang="en-US" sz="6000"/>
              <a:t>ポアソン回帰</a:t>
            </a:r>
            <a:endParaRPr kumimoji="1" lang="ja-JP" altLang="en-US" sz="6000"/>
          </a:p>
        </p:txBody>
      </p:sp>
    </p:spTree>
    <p:extLst>
      <p:ext uri="{BB962C8B-B14F-4D97-AF65-F5344CB8AC3E}">
        <p14:creationId xmlns:p14="http://schemas.microsoft.com/office/powerpoint/2010/main" val="17055307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3" y="304801"/>
            <a:ext cx="10221686" cy="584775"/>
          </a:xfrm>
          <a:prstGeom prst="rect">
            <a:avLst/>
          </a:prstGeom>
          <a:noFill/>
        </p:spPr>
        <p:txBody>
          <a:bodyPr wrap="square" rtlCol="0">
            <a:spAutoFit/>
          </a:bodyPr>
          <a:lstStyle/>
          <a:p>
            <a:r>
              <a:rPr kumimoji="1" lang="ja-JP" altLang="en-US" sz="3200"/>
              <a:t>自己相関</a:t>
            </a:r>
          </a:p>
        </p:txBody>
      </p:sp>
      <p:pic>
        <p:nvPicPr>
          <p:cNvPr id="6" name="図 5" descr="テーブル&#10;&#10;自動的に生成された説明">
            <a:extLst>
              <a:ext uri="{FF2B5EF4-FFF2-40B4-BE49-F238E27FC236}">
                <a16:creationId xmlns:a16="http://schemas.microsoft.com/office/drawing/2014/main" id="{E244ECE1-D3EF-D547-A4D1-A108BB5F1D21}"/>
              </a:ext>
            </a:extLst>
          </p:cNvPr>
          <p:cNvPicPr>
            <a:picLocks noChangeAspect="1"/>
          </p:cNvPicPr>
          <p:nvPr/>
        </p:nvPicPr>
        <p:blipFill>
          <a:blip r:embed="rId2"/>
          <a:stretch>
            <a:fillRect/>
          </a:stretch>
        </p:blipFill>
        <p:spPr>
          <a:xfrm>
            <a:off x="2552700" y="1200487"/>
            <a:ext cx="6515100" cy="5197839"/>
          </a:xfrm>
          <a:prstGeom prst="rect">
            <a:avLst/>
          </a:prstGeom>
        </p:spPr>
      </p:pic>
    </p:spTree>
    <p:extLst>
      <p:ext uri="{BB962C8B-B14F-4D97-AF65-F5344CB8AC3E}">
        <p14:creationId xmlns:p14="http://schemas.microsoft.com/office/powerpoint/2010/main" val="3970545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C55099E0-BB40-7C43-A09A-8928AC09EF11}"/>
              </a:ext>
            </a:extLst>
          </p:cNvPr>
          <p:cNvSpPr txBox="1"/>
          <p:nvPr/>
        </p:nvSpPr>
        <p:spPr>
          <a:xfrm>
            <a:off x="1611086" y="3044280"/>
            <a:ext cx="8969828" cy="769441"/>
          </a:xfrm>
          <a:prstGeom prst="rect">
            <a:avLst/>
          </a:prstGeom>
          <a:noFill/>
        </p:spPr>
        <p:txBody>
          <a:bodyPr wrap="square" rtlCol="0">
            <a:spAutoFit/>
          </a:bodyPr>
          <a:lstStyle/>
          <a:p>
            <a:pPr algn="ctr"/>
            <a:r>
              <a:rPr kumimoji="1" lang="ja-JP" altLang="en-US" sz="4400"/>
              <a:t>同じ結果なら何故ベイズを選ぶの</a:t>
            </a:r>
            <a:r>
              <a:rPr kumimoji="1" lang="en-US" altLang="ja-JP" sz="4400" dirty="0"/>
              <a:t>?</a:t>
            </a:r>
            <a:endParaRPr kumimoji="1" lang="ja-JP" altLang="en-US" sz="4400"/>
          </a:p>
        </p:txBody>
      </p:sp>
    </p:spTree>
    <p:extLst>
      <p:ext uri="{BB962C8B-B14F-4D97-AF65-F5344CB8AC3E}">
        <p14:creationId xmlns:p14="http://schemas.microsoft.com/office/powerpoint/2010/main" val="3089209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3" y="304801"/>
            <a:ext cx="10221686" cy="584775"/>
          </a:xfrm>
          <a:prstGeom prst="rect">
            <a:avLst/>
          </a:prstGeom>
          <a:noFill/>
        </p:spPr>
        <p:txBody>
          <a:bodyPr wrap="square" rtlCol="0">
            <a:spAutoFit/>
          </a:bodyPr>
          <a:lstStyle/>
          <a:p>
            <a:r>
              <a:rPr lang="ja-JP" altLang="en-US" sz="3200"/>
              <a:t>ペイジアンでポアソン回帰をした論文の紹介</a:t>
            </a:r>
            <a:r>
              <a:rPr lang="en-US" altLang="ja-JP" sz="3200" dirty="0"/>
              <a:t>(</a:t>
            </a:r>
            <a:r>
              <a:rPr lang="ja-JP" altLang="en-US" sz="3200"/>
              <a:t>少しだけ</a:t>
            </a:r>
            <a:r>
              <a:rPr lang="en-US" altLang="ja-JP" sz="3200" dirty="0"/>
              <a:t>)</a:t>
            </a:r>
            <a:endParaRPr kumimoji="1" lang="ja-JP" altLang="en-US" sz="3200"/>
          </a:p>
        </p:txBody>
      </p:sp>
      <p:sp>
        <p:nvSpPr>
          <p:cNvPr id="2" name="テキスト ボックス 1">
            <a:extLst>
              <a:ext uri="{FF2B5EF4-FFF2-40B4-BE49-F238E27FC236}">
                <a16:creationId xmlns:a16="http://schemas.microsoft.com/office/drawing/2014/main" id="{A68641BA-4339-9C45-8E7B-562E7BB37196}"/>
              </a:ext>
            </a:extLst>
          </p:cNvPr>
          <p:cNvSpPr txBox="1"/>
          <p:nvPr/>
        </p:nvSpPr>
        <p:spPr>
          <a:xfrm>
            <a:off x="774124" y="1367097"/>
            <a:ext cx="10435870" cy="400110"/>
          </a:xfrm>
          <a:prstGeom prst="rect">
            <a:avLst/>
          </a:prstGeom>
          <a:noFill/>
        </p:spPr>
        <p:txBody>
          <a:bodyPr wrap="none" rtlCol="0">
            <a:spAutoFit/>
          </a:bodyPr>
          <a:lstStyle/>
          <a:p>
            <a:r>
              <a:rPr lang="en" altLang="ja-JP" sz="2000" b="1" i="1" dirty="0">
                <a:ea typeface="Cambria Math" panose="02040503050406030204" pitchFamily="18" charset="0"/>
              </a:rPr>
              <a:t>“Bayesian Multivariate Poisson Regression for Models of Injury Count, by Severity” </a:t>
            </a:r>
          </a:p>
        </p:txBody>
      </p:sp>
      <p:sp>
        <p:nvSpPr>
          <p:cNvPr id="4" name="テキスト ボックス 3">
            <a:extLst>
              <a:ext uri="{FF2B5EF4-FFF2-40B4-BE49-F238E27FC236}">
                <a16:creationId xmlns:a16="http://schemas.microsoft.com/office/drawing/2014/main" id="{95400ADA-F15D-0247-A066-F098E48CD3BC}"/>
              </a:ext>
            </a:extLst>
          </p:cNvPr>
          <p:cNvSpPr txBox="1"/>
          <p:nvPr/>
        </p:nvSpPr>
        <p:spPr>
          <a:xfrm>
            <a:off x="653143" y="1762895"/>
            <a:ext cx="10885715" cy="443833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kumimoji="1" lang="ja-JP" altLang="en-US"/>
              <a:t>アメリカの大学院生が書いた論文</a:t>
            </a:r>
            <a:endParaRPr kumimoji="1" lang="en-US" altLang="ja-JP" dirty="0"/>
          </a:p>
          <a:p>
            <a:pPr marL="285750" indent="-285750">
              <a:lnSpc>
                <a:spcPct val="200000"/>
              </a:lnSpc>
              <a:buFont typeface="Arial" panose="020B0604020202020204" pitchFamily="34" charset="0"/>
              <a:buChar char="•"/>
            </a:pPr>
            <a:r>
              <a:rPr lang="en-US" altLang="ja-JP" dirty="0"/>
              <a:t>Transportation Research Record No.1950:24-34,2006 </a:t>
            </a:r>
            <a:r>
              <a:rPr lang="ja-JP" altLang="en-US"/>
              <a:t>に掲載</a:t>
            </a:r>
            <a:endParaRPr lang="en-US" altLang="ja-JP" dirty="0"/>
          </a:p>
          <a:p>
            <a:pPr marL="285750" indent="-285750">
              <a:lnSpc>
                <a:spcPct val="200000"/>
              </a:lnSpc>
              <a:buFont typeface="Arial" panose="020B0604020202020204" pitchFamily="34" charset="0"/>
              <a:buChar char="•"/>
            </a:pPr>
            <a:r>
              <a:rPr lang="ja-JP" altLang="en-US"/>
              <a:t>交通事故の回数と怪我の深刻度は共通の観測されない誤差項を持つが、今まで別の式で分析されてきた</a:t>
            </a:r>
            <a:endParaRPr lang="en-US" altLang="ja-JP" dirty="0"/>
          </a:p>
          <a:p>
            <a:pPr marL="285750" indent="-285750">
              <a:lnSpc>
                <a:spcPct val="200000"/>
              </a:lnSpc>
              <a:buFont typeface="Arial" panose="020B0604020202020204" pitchFamily="34" charset="0"/>
              <a:buChar char="•"/>
            </a:pPr>
            <a:r>
              <a:rPr lang="ja-JP" altLang="en-US" b="1">
                <a:solidFill>
                  <a:srgbClr val="009193"/>
                </a:solidFill>
              </a:rPr>
              <a:t>交通事故の怪我の回数とその重度レベルを同時にモデル化したいが、</a:t>
            </a:r>
            <a:endParaRPr lang="en-US" altLang="ja-JP" b="1" dirty="0">
              <a:solidFill>
                <a:srgbClr val="009193"/>
              </a:solidFill>
            </a:endParaRPr>
          </a:p>
          <a:p>
            <a:pPr>
              <a:lnSpc>
                <a:spcPct val="200000"/>
              </a:lnSpc>
            </a:pPr>
            <a:r>
              <a:rPr lang="ja-JP" altLang="en-US" b="1">
                <a:solidFill>
                  <a:srgbClr val="009193"/>
                </a:solidFill>
              </a:rPr>
              <a:t>　　計算が複雑になるのでベイジアンを使っているようです</a:t>
            </a:r>
            <a:r>
              <a:rPr lang="en-US" altLang="ja-JP" b="1" dirty="0"/>
              <a:t>(</a:t>
            </a:r>
            <a:r>
              <a:rPr lang="ja-JP" altLang="en-US"/>
              <a:t>乱数を発生させられるので</a:t>
            </a:r>
            <a:r>
              <a:rPr lang="en-US" altLang="ja-JP" dirty="0"/>
              <a:t>)</a:t>
            </a:r>
          </a:p>
          <a:p>
            <a:pPr marL="285750" indent="-285750">
              <a:lnSpc>
                <a:spcPct val="200000"/>
              </a:lnSpc>
              <a:buFont typeface="Arial" panose="020B0604020202020204" pitchFamily="34" charset="0"/>
              <a:buChar char="•"/>
            </a:pPr>
            <a:r>
              <a:rPr lang="ja-JP" altLang="en-US"/>
              <a:t>また、</a:t>
            </a:r>
            <a:r>
              <a:rPr lang="ja-JP" altLang="en-US" b="1">
                <a:solidFill>
                  <a:srgbClr val="009193"/>
                </a:solidFill>
              </a:rPr>
              <a:t>ベイジアンがシミュレーションにおいて良いツール</a:t>
            </a:r>
            <a:r>
              <a:rPr lang="ja-JP" altLang="en-US"/>
              <a:t>だと書いてあります</a:t>
            </a:r>
            <a:endParaRPr lang="en-US" altLang="ja-JP" dirty="0"/>
          </a:p>
          <a:p>
            <a:pPr marL="285750" indent="-285750">
              <a:lnSpc>
                <a:spcPct val="200000"/>
              </a:lnSpc>
              <a:buFont typeface="Arial" panose="020B0604020202020204" pitchFamily="34" charset="0"/>
              <a:buChar char="•"/>
            </a:pPr>
            <a:r>
              <a:rPr lang="en-US" altLang="ja-JP" dirty="0"/>
              <a:t>Gibbs Sampling </a:t>
            </a:r>
            <a:r>
              <a:rPr lang="ja-JP" altLang="en-US"/>
              <a:t>と</a:t>
            </a:r>
            <a:r>
              <a:rPr lang="en-US" altLang="ja-JP" dirty="0"/>
              <a:t> Metro-Hastings </a:t>
            </a:r>
            <a:r>
              <a:rPr lang="ja-JP" altLang="en-US"/>
              <a:t>アルゴリズムを使っています</a:t>
            </a:r>
            <a:endParaRPr lang="en-US" altLang="ja-JP" dirty="0"/>
          </a:p>
          <a:p>
            <a:pPr>
              <a:lnSpc>
                <a:spcPct val="200000"/>
              </a:lnSpc>
            </a:pPr>
            <a:endParaRPr lang="en-US" altLang="ja-JP" dirty="0"/>
          </a:p>
        </p:txBody>
      </p:sp>
    </p:spTree>
    <p:extLst>
      <p:ext uri="{BB962C8B-B14F-4D97-AF65-F5344CB8AC3E}">
        <p14:creationId xmlns:p14="http://schemas.microsoft.com/office/powerpoint/2010/main" val="2039622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3" y="304801"/>
            <a:ext cx="10221686" cy="584775"/>
          </a:xfrm>
          <a:prstGeom prst="rect">
            <a:avLst/>
          </a:prstGeom>
          <a:noFill/>
        </p:spPr>
        <p:txBody>
          <a:bodyPr wrap="square" rtlCol="0">
            <a:spAutoFit/>
          </a:bodyPr>
          <a:lstStyle/>
          <a:p>
            <a:r>
              <a:rPr lang="ja-JP" altLang="en-US" sz="3200"/>
              <a:t>ペイジアンでポアソン回帰をした論文の紹介②</a:t>
            </a:r>
            <a:r>
              <a:rPr lang="en-US" altLang="ja-JP" sz="3200" dirty="0"/>
              <a:t>(</a:t>
            </a:r>
            <a:r>
              <a:rPr lang="ja-JP" altLang="en-US" sz="3200"/>
              <a:t>少しだけ</a:t>
            </a:r>
            <a:r>
              <a:rPr lang="en-US" altLang="ja-JP" sz="3200" dirty="0"/>
              <a:t>)</a:t>
            </a:r>
            <a:endParaRPr kumimoji="1" lang="ja-JP" altLang="en-US" sz="3200"/>
          </a:p>
        </p:txBody>
      </p:sp>
      <p:sp>
        <p:nvSpPr>
          <p:cNvPr id="2" name="テキスト ボックス 1">
            <a:extLst>
              <a:ext uri="{FF2B5EF4-FFF2-40B4-BE49-F238E27FC236}">
                <a16:creationId xmlns:a16="http://schemas.microsoft.com/office/drawing/2014/main" id="{A68641BA-4339-9C45-8E7B-562E7BB37196}"/>
              </a:ext>
            </a:extLst>
          </p:cNvPr>
          <p:cNvSpPr txBox="1"/>
          <p:nvPr/>
        </p:nvSpPr>
        <p:spPr>
          <a:xfrm>
            <a:off x="774124" y="1253973"/>
            <a:ext cx="7034298" cy="400110"/>
          </a:xfrm>
          <a:prstGeom prst="rect">
            <a:avLst/>
          </a:prstGeom>
          <a:noFill/>
        </p:spPr>
        <p:txBody>
          <a:bodyPr wrap="none" rtlCol="0">
            <a:spAutoFit/>
          </a:bodyPr>
          <a:lstStyle/>
          <a:p>
            <a:r>
              <a:rPr lang="en" altLang="ja-JP" sz="2000" b="1" i="1" dirty="0">
                <a:ea typeface="Cambria Math" panose="02040503050406030204" pitchFamily="18" charset="0"/>
              </a:rPr>
              <a:t>“Bayesian Poisson Log-Bilinear Mortality Projections” </a:t>
            </a:r>
          </a:p>
        </p:txBody>
      </p:sp>
      <p:sp>
        <p:nvSpPr>
          <p:cNvPr id="4" name="テキスト ボックス 3">
            <a:extLst>
              <a:ext uri="{FF2B5EF4-FFF2-40B4-BE49-F238E27FC236}">
                <a16:creationId xmlns:a16="http://schemas.microsoft.com/office/drawing/2014/main" id="{95400ADA-F15D-0247-A066-F098E48CD3BC}"/>
              </a:ext>
            </a:extLst>
          </p:cNvPr>
          <p:cNvSpPr txBox="1"/>
          <p:nvPr/>
        </p:nvSpPr>
        <p:spPr>
          <a:xfrm>
            <a:off x="653143" y="1649771"/>
            <a:ext cx="10885715" cy="351500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kumimoji="1" lang="ja-JP" altLang="en-US" sz="1600"/>
              <a:t>ミュンヘン大学が出しているリサーチペーパーより</a:t>
            </a:r>
            <a:endParaRPr kumimoji="1" lang="en-US" altLang="ja-JP" sz="1600" dirty="0"/>
          </a:p>
          <a:p>
            <a:pPr marL="285750" indent="-285750">
              <a:lnSpc>
                <a:spcPct val="200000"/>
              </a:lnSpc>
              <a:buFont typeface="Arial" panose="020B0604020202020204" pitchFamily="34" charset="0"/>
              <a:buChar char="•"/>
            </a:pPr>
            <a:r>
              <a:rPr lang="ja-JP" altLang="en-US" sz="1600"/>
              <a:t>死亡率</a:t>
            </a:r>
            <a:r>
              <a:rPr lang="en-US" altLang="ja-JP" sz="1600" dirty="0"/>
              <a:t>?</a:t>
            </a:r>
            <a:r>
              <a:rPr lang="ja-JP" altLang="en-US" sz="1600"/>
              <a:t>数</a:t>
            </a:r>
            <a:r>
              <a:rPr lang="en-US" altLang="ja-JP" sz="1600" dirty="0"/>
              <a:t>?(Mortality projections)</a:t>
            </a:r>
            <a:r>
              <a:rPr lang="ja-JP" altLang="en-US" sz="1600"/>
              <a:t>を予測するのにベイジアンのポアソンモデルを使っています</a:t>
            </a:r>
            <a:endParaRPr lang="en-US" altLang="ja-JP" sz="1600" dirty="0"/>
          </a:p>
          <a:p>
            <a:pPr marL="285750" indent="-285750">
              <a:lnSpc>
                <a:spcPct val="200000"/>
              </a:lnSpc>
              <a:buFont typeface="Arial" panose="020B0604020202020204" pitchFamily="34" charset="0"/>
              <a:buChar char="•"/>
            </a:pPr>
            <a:r>
              <a:rPr kumimoji="1" lang="ja-JP" altLang="en-US" sz="1600"/>
              <a:t>今まで</a:t>
            </a:r>
            <a:r>
              <a:rPr kumimoji="1" lang="en-US" altLang="ja-JP" sz="1600" dirty="0"/>
              <a:t> mo</a:t>
            </a:r>
            <a:r>
              <a:rPr lang="en-US" altLang="ja-JP" sz="1600" dirty="0"/>
              <a:t>rtality projections</a:t>
            </a:r>
            <a:r>
              <a:rPr lang="ja-JP" altLang="en-US" sz="1600"/>
              <a:t>は、一旦</a:t>
            </a:r>
            <a:r>
              <a:rPr kumimoji="1" lang="en-US" altLang="ja-JP" sz="1600" i="1" dirty="0"/>
              <a:t>mortality index (K)</a:t>
            </a:r>
            <a:r>
              <a:rPr kumimoji="1" lang="en-US" altLang="ja-JP" sz="1600" dirty="0"/>
              <a:t> </a:t>
            </a:r>
            <a:r>
              <a:rPr kumimoji="1" lang="ja-JP" altLang="en-US" sz="1600"/>
              <a:t>を予測してから、</a:t>
            </a:r>
            <a:endParaRPr kumimoji="1" lang="en-US" altLang="ja-JP" sz="1600" dirty="0"/>
          </a:p>
          <a:p>
            <a:pPr>
              <a:lnSpc>
                <a:spcPct val="200000"/>
              </a:lnSpc>
            </a:pPr>
            <a:r>
              <a:rPr lang="ja-JP" altLang="en-US" sz="1600"/>
              <a:t>　　</a:t>
            </a:r>
            <a:r>
              <a:rPr kumimoji="1" lang="ja-JP" altLang="en-US" sz="1600"/>
              <a:t>それの値を基に別の理論に基づいて予測する必要があった</a:t>
            </a:r>
            <a:endParaRPr kumimoji="1" lang="en-US" altLang="ja-JP" sz="1600" dirty="0"/>
          </a:p>
          <a:p>
            <a:pPr marL="285750" indent="-285750">
              <a:lnSpc>
                <a:spcPct val="200000"/>
              </a:lnSpc>
              <a:buFont typeface="Arial" panose="020B0604020202020204" pitchFamily="34" charset="0"/>
              <a:buChar char="•"/>
            </a:pPr>
            <a:r>
              <a:rPr lang="ja-JP" altLang="en-US" sz="1600" b="1">
                <a:solidFill>
                  <a:srgbClr val="009193"/>
                </a:solidFill>
              </a:rPr>
              <a:t>ベイジアンでは</a:t>
            </a:r>
            <a:r>
              <a:rPr lang="en-US" altLang="ja-JP" sz="1600" b="1" dirty="0">
                <a:solidFill>
                  <a:srgbClr val="009193"/>
                </a:solidFill>
              </a:rPr>
              <a:t>2</a:t>
            </a:r>
            <a:r>
              <a:rPr lang="ja-JP" altLang="en-US" sz="1600" b="1">
                <a:solidFill>
                  <a:srgbClr val="009193"/>
                </a:solidFill>
              </a:rPr>
              <a:t>つのステップを統合することができる</a:t>
            </a:r>
            <a:r>
              <a:rPr lang="ja-JP" altLang="en-US" sz="1600"/>
              <a:t>、と書いてあります</a:t>
            </a:r>
            <a:endParaRPr lang="en-US" altLang="ja-JP" sz="1600" dirty="0"/>
          </a:p>
          <a:p>
            <a:pPr marL="285750" indent="-285750">
              <a:lnSpc>
                <a:spcPct val="200000"/>
              </a:lnSpc>
              <a:buFont typeface="Arial" panose="020B0604020202020204" pitchFamily="34" charset="0"/>
              <a:buChar char="•"/>
            </a:pPr>
            <a:r>
              <a:rPr lang="ja-JP" altLang="en-US" sz="1600"/>
              <a:t>そしてそのために恐らく</a:t>
            </a:r>
            <a:r>
              <a:rPr lang="en-US" altLang="ja-JP" sz="1600" dirty="0"/>
              <a:t>smooth</a:t>
            </a:r>
            <a:r>
              <a:rPr lang="ja-JP" altLang="en-US" sz="1600"/>
              <a:t>に予測できるのだと思います</a:t>
            </a:r>
            <a:r>
              <a:rPr lang="en-US" altLang="ja-JP" sz="1600" dirty="0"/>
              <a:t>(</a:t>
            </a:r>
            <a:r>
              <a:rPr lang="ja-JP" altLang="en-US" sz="1600"/>
              <a:t>予測を比較しています</a:t>
            </a:r>
            <a:r>
              <a:rPr lang="en-US" altLang="ja-JP" sz="1600" dirty="0"/>
              <a:t>)</a:t>
            </a:r>
          </a:p>
          <a:p>
            <a:pPr>
              <a:lnSpc>
                <a:spcPct val="200000"/>
              </a:lnSpc>
            </a:pPr>
            <a:endParaRPr kumimoji="1" lang="en-US" altLang="ja-JP" dirty="0"/>
          </a:p>
        </p:txBody>
      </p:sp>
      <p:pic>
        <p:nvPicPr>
          <p:cNvPr id="7" name="図 6" descr="ダイアグラム, 概略図&#10;&#10;自動的に生成された説明">
            <a:extLst>
              <a:ext uri="{FF2B5EF4-FFF2-40B4-BE49-F238E27FC236}">
                <a16:creationId xmlns:a16="http://schemas.microsoft.com/office/drawing/2014/main" id="{478D13EB-28F5-D348-A49F-BC3D2A118771}"/>
              </a:ext>
            </a:extLst>
          </p:cNvPr>
          <p:cNvPicPr>
            <a:picLocks noChangeAspect="1"/>
          </p:cNvPicPr>
          <p:nvPr/>
        </p:nvPicPr>
        <p:blipFill rotWithShape="1">
          <a:blip r:embed="rId3"/>
          <a:srcRect l="2108" r="5247"/>
          <a:stretch/>
        </p:blipFill>
        <p:spPr>
          <a:xfrm>
            <a:off x="5835191" y="4785550"/>
            <a:ext cx="5524107" cy="1866439"/>
          </a:xfrm>
          <a:prstGeom prst="rect">
            <a:avLst/>
          </a:prstGeom>
          <a:solidFill>
            <a:schemeClr val="bg1">
              <a:lumMod val="50000"/>
            </a:schemeClr>
          </a:solidFill>
          <a:ln>
            <a:solidFill>
              <a:schemeClr val="bg1">
                <a:lumMod val="50000"/>
              </a:schemeClr>
            </a:solidFill>
          </a:ln>
        </p:spPr>
      </p:pic>
    </p:spTree>
    <p:extLst>
      <p:ext uri="{BB962C8B-B14F-4D97-AF65-F5344CB8AC3E}">
        <p14:creationId xmlns:p14="http://schemas.microsoft.com/office/powerpoint/2010/main" val="3542163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3" y="304801"/>
            <a:ext cx="10221686" cy="584775"/>
          </a:xfrm>
          <a:prstGeom prst="rect">
            <a:avLst/>
          </a:prstGeom>
          <a:noFill/>
        </p:spPr>
        <p:txBody>
          <a:bodyPr wrap="square" rtlCol="0">
            <a:spAutoFit/>
          </a:bodyPr>
          <a:lstStyle/>
          <a:p>
            <a:r>
              <a:rPr lang="ja-JP" altLang="en-US" sz="3200"/>
              <a:t>ペイジアンでポアソン回帰をした論文の紹介②</a:t>
            </a:r>
            <a:r>
              <a:rPr lang="en-US" altLang="ja-JP" sz="3200" dirty="0"/>
              <a:t>(</a:t>
            </a:r>
            <a:r>
              <a:rPr lang="ja-JP" altLang="en-US" sz="3200"/>
              <a:t>少しだけ</a:t>
            </a:r>
            <a:r>
              <a:rPr lang="en-US" altLang="ja-JP" sz="3200" dirty="0"/>
              <a:t>)</a:t>
            </a:r>
            <a:endParaRPr kumimoji="1" lang="ja-JP" altLang="en-US" sz="3200"/>
          </a:p>
        </p:txBody>
      </p:sp>
      <p:sp>
        <p:nvSpPr>
          <p:cNvPr id="2" name="テキスト ボックス 1">
            <a:extLst>
              <a:ext uri="{FF2B5EF4-FFF2-40B4-BE49-F238E27FC236}">
                <a16:creationId xmlns:a16="http://schemas.microsoft.com/office/drawing/2014/main" id="{A68641BA-4339-9C45-8E7B-562E7BB37196}"/>
              </a:ext>
            </a:extLst>
          </p:cNvPr>
          <p:cNvSpPr txBox="1"/>
          <p:nvPr/>
        </p:nvSpPr>
        <p:spPr>
          <a:xfrm>
            <a:off x="774124" y="1253973"/>
            <a:ext cx="7034298" cy="400110"/>
          </a:xfrm>
          <a:prstGeom prst="rect">
            <a:avLst/>
          </a:prstGeom>
          <a:noFill/>
        </p:spPr>
        <p:txBody>
          <a:bodyPr wrap="none" rtlCol="0">
            <a:spAutoFit/>
          </a:bodyPr>
          <a:lstStyle/>
          <a:p>
            <a:r>
              <a:rPr lang="en" altLang="ja-JP" sz="2000" b="1" i="1" dirty="0">
                <a:ea typeface="Cambria Math" panose="02040503050406030204" pitchFamily="18" charset="0"/>
              </a:rPr>
              <a:t>“Bayesian Poisson Log-Bilinear Mortality Projections” </a:t>
            </a:r>
          </a:p>
        </p:txBody>
      </p:sp>
      <p:sp>
        <p:nvSpPr>
          <p:cNvPr id="4" name="テキスト ボックス 3">
            <a:extLst>
              <a:ext uri="{FF2B5EF4-FFF2-40B4-BE49-F238E27FC236}">
                <a16:creationId xmlns:a16="http://schemas.microsoft.com/office/drawing/2014/main" id="{95400ADA-F15D-0247-A066-F098E48CD3BC}"/>
              </a:ext>
            </a:extLst>
          </p:cNvPr>
          <p:cNvSpPr txBox="1"/>
          <p:nvPr/>
        </p:nvSpPr>
        <p:spPr>
          <a:xfrm>
            <a:off x="653143" y="1649771"/>
            <a:ext cx="10885715" cy="50834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ja-JP" altLang="en-US" sz="1600"/>
              <a:t>ベイジアンによる予測と従来の</a:t>
            </a:r>
            <a:r>
              <a:rPr lang="en-US" altLang="ja-JP" sz="1600" dirty="0"/>
              <a:t>Lee-Carter</a:t>
            </a:r>
            <a:r>
              <a:rPr lang="ja-JP" altLang="en-US" sz="1600"/>
              <a:t>法による一般的な予測を比較しています</a:t>
            </a:r>
            <a:endParaRPr kumimoji="1" lang="en-US" altLang="ja-JP" dirty="0"/>
          </a:p>
        </p:txBody>
      </p:sp>
      <p:pic>
        <p:nvPicPr>
          <p:cNvPr id="9" name="図 8" descr="グラフ&#10;&#10;自動的に生成された説明">
            <a:extLst>
              <a:ext uri="{FF2B5EF4-FFF2-40B4-BE49-F238E27FC236}">
                <a16:creationId xmlns:a16="http://schemas.microsoft.com/office/drawing/2014/main" id="{6B1BECB4-F6B5-C24D-9464-22E5030BE817}"/>
              </a:ext>
            </a:extLst>
          </p:cNvPr>
          <p:cNvPicPr>
            <a:picLocks noChangeAspect="1"/>
          </p:cNvPicPr>
          <p:nvPr/>
        </p:nvPicPr>
        <p:blipFill>
          <a:blip r:embed="rId3"/>
          <a:stretch>
            <a:fillRect/>
          </a:stretch>
        </p:blipFill>
        <p:spPr>
          <a:xfrm>
            <a:off x="1046261" y="2258822"/>
            <a:ext cx="6762161" cy="4226351"/>
          </a:xfrm>
          <a:prstGeom prst="rect">
            <a:avLst/>
          </a:prstGeom>
        </p:spPr>
      </p:pic>
      <mc:AlternateContent xmlns:mc="http://schemas.openxmlformats.org/markup-compatibility/2006" xmlns:p14="http://schemas.microsoft.com/office/powerpoint/2010/main">
        <mc:Choice Requires="p14">
          <p:contentPart p14:bwMode="auto" r:id="rId4">
            <p14:nvContentPartPr>
              <p14:cNvPr id="15" name="インク 14">
                <a:extLst>
                  <a:ext uri="{FF2B5EF4-FFF2-40B4-BE49-F238E27FC236}">
                    <a16:creationId xmlns:a16="http://schemas.microsoft.com/office/drawing/2014/main" id="{F64EE9B8-5AF2-CB47-90E2-B2B6FDB4757C}"/>
                  </a:ext>
                </a:extLst>
              </p14:cNvPr>
              <p14:cNvContentPartPr/>
              <p14:nvPr/>
            </p14:nvContentPartPr>
            <p14:xfrm>
              <a:off x="2303528" y="3309734"/>
              <a:ext cx="168120" cy="773280"/>
            </p14:xfrm>
          </p:contentPart>
        </mc:Choice>
        <mc:Fallback xmlns="">
          <p:pic>
            <p:nvPicPr>
              <p:cNvPr id="15" name="インク 14">
                <a:extLst>
                  <a:ext uri="{FF2B5EF4-FFF2-40B4-BE49-F238E27FC236}">
                    <a16:creationId xmlns:a16="http://schemas.microsoft.com/office/drawing/2014/main" id="{F64EE9B8-5AF2-CB47-90E2-B2B6FDB4757C}"/>
                  </a:ext>
                </a:extLst>
              </p:cNvPr>
              <p:cNvPicPr/>
              <p:nvPr/>
            </p:nvPicPr>
            <p:blipFill>
              <a:blip r:embed="rId5"/>
              <a:stretch>
                <a:fillRect/>
              </a:stretch>
            </p:blipFill>
            <p:spPr>
              <a:xfrm>
                <a:off x="2285888" y="3274094"/>
                <a:ext cx="203760" cy="84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インク 15">
                <a:extLst>
                  <a:ext uri="{FF2B5EF4-FFF2-40B4-BE49-F238E27FC236}">
                    <a16:creationId xmlns:a16="http://schemas.microsoft.com/office/drawing/2014/main" id="{0B697BC9-83F2-9E4D-9081-C8D8054D64FE}"/>
                  </a:ext>
                </a:extLst>
              </p14:cNvPr>
              <p14:cNvContentPartPr/>
              <p14:nvPr/>
            </p14:nvContentPartPr>
            <p14:xfrm>
              <a:off x="4008128" y="5418974"/>
              <a:ext cx="375840" cy="101880"/>
            </p14:xfrm>
          </p:contentPart>
        </mc:Choice>
        <mc:Fallback xmlns="">
          <p:pic>
            <p:nvPicPr>
              <p:cNvPr id="16" name="インク 15">
                <a:extLst>
                  <a:ext uri="{FF2B5EF4-FFF2-40B4-BE49-F238E27FC236}">
                    <a16:creationId xmlns:a16="http://schemas.microsoft.com/office/drawing/2014/main" id="{0B697BC9-83F2-9E4D-9081-C8D8054D64FE}"/>
                  </a:ext>
                </a:extLst>
              </p:cNvPr>
              <p:cNvPicPr/>
              <p:nvPr/>
            </p:nvPicPr>
            <p:blipFill>
              <a:blip r:embed="rId7"/>
              <a:stretch>
                <a:fillRect/>
              </a:stretch>
            </p:blipFill>
            <p:spPr>
              <a:xfrm>
                <a:off x="3990128" y="5382974"/>
                <a:ext cx="411480" cy="173520"/>
              </a:xfrm>
              <a:prstGeom prst="rect">
                <a:avLst/>
              </a:prstGeom>
            </p:spPr>
          </p:pic>
        </mc:Fallback>
      </mc:AlternateContent>
      <p:sp>
        <p:nvSpPr>
          <p:cNvPr id="17" name="テキスト ボックス 16">
            <a:extLst>
              <a:ext uri="{FF2B5EF4-FFF2-40B4-BE49-F238E27FC236}">
                <a16:creationId xmlns:a16="http://schemas.microsoft.com/office/drawing/2014/main" id="{C7473F0D-F1B9-6A48-8230-9F61DA0CAF77}"/>
              </a:ext>
            </a:extLst>
          </p:cNvPr>
          <p:cNvSpPr txBox="1"/>
          <p:nvPr/>
        </p:nvSpPr>
        <p:spPr>
          <a:xfrm>
            <a:off x="7808422" y="2957710"/>
            <a:ext cx="3390672" cy="738664"/>
          </a:xfrm>
          <a:prstGeom prst="rect">
            <a:avLst/>
          </a:prstGeom>
          <a:noFill/>
        </p:spPr>
        <p:txBody>
          <a:bodyPr wrap="none" rtlCol="0">
            <a:spAutoFit/>
          </a:bodyPr>
          <a:lstStyle/>
          <a:p>
            <a:r>
              <a:rPr kumimoji="1" lang="ja-JP" altLang="en-US" sz="1400"/>
              <a:t>従来の予測値は</a:t>
            </a:r>
            <a:endParaRPr kumimoji="1" lang="en-US" altLang="ja-JP" sz="1400" dirty="0"/>
          </a:p>
          <a:p>
            <a:r>
              <a:rPr kumimoji="1" lang="ja-JP" altLang="en-US" sz="1400"/>
              <a:t>ベイジアンによる信用区間を超えているね</a:t>
            </a:r>
            <a:r>
              <a:rPr kumimoji="1" lang="en-US" altLang="ja-JP" sz="1400" dirty="0"/>
              <a:t>!</a:t>
            </a:r>
          </a:p>
          <a:p>
            <a:r>
              <a:rPr lang="ja-JP" altLang="en-US" sz="1400"/>
              <a:t>と書いてあります</a:t>
            </a:r>
            <a:endParaRPr kumimoji="1" lang="ja-JP" altLang="en-US" sz="1400"/>
          </a:p>
        </p:txBody>
      </p:sp>
    </p:spTree>
    <p:extLst>
      <p:ext uri="{BB962C8B-B14F-4D97-AF65-F5344CB8AC3E}">
        <p14:creationId xmlns:p14="http://schemas.microsoft.com/office/powerpoint/2010/main" val="1248875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C55099E0-BB40-7C43-A09A-8928AC09EF11}"/>
              </a:ext>
            </a:extLst>
          </p:cNvPr>
          <p:cNvSpPr txBox="1"/>
          <p:nvPr/>
        </p:nvSpPr>
        <p:spPr>
          <a:xfrm>
            <a:off x="2950029" y="2921169"/>
            <a:ext cx="6471557" cy="1015663"/>
          </a:xfrm>
          <a:prstGeom prst="rect">
            <a:avLst/>
          </a:prstGeom>
          <a:noFill/>
        </p:spPr>
        <p:txBody>
          <a:bodyPr wrap="square" rtlCol="0">
            <a:spAutoFit/>
          </a:bodyPr>
          <a:lstStyle/>
          <a:p>
            <a:r>
              <a:rPr lang="ja-JP" altLang="en-US" sz="6000"/>
              <a:t>ロジスティック回帰</a:t>
            </a:r>
            <a:endParaRPr kumimoji="1" lang="ja-JP" altLang="en-US" sz="6000"/>
          </a:p>
        </p:txBody>
      </p:sp>
    </p:spTree>
    <p:extLst>
      <p:ext uri="{BB962C8B-B14F-4D97-AF65-F5344CB8AC3E}">
        <p14:creationId xmlns:p14="http://schemas.microsoft.com/office/powerpoint/2010/main" val="1511928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3" y="304801"/>
            <a:ext cx="6477000" cy="584775"/>
          </a:xfrm>
          <a:prstGeom prst="rect">
            <a:avLst/>
          </a:prstGeom>
          <a:noFill/>
        </p:spPr>
        <p:txBody>
          <a:bodyPr wrap="square" rtlCol="0">
            <a:spAutoFit/>
          </a:bodyPr>
          <a:lstStyle/>
          <a:p>
            <a:r>
              <a:rPr lang="ja-JP" altLang="en-US" sz="3200"/>
              <a:t>ロジスティック回帰モデルの基本</a:t>
            </a:r>
            <a:r>
              <a:rPr lang="en-US" altLang="ja-JP" sz="3200" dirty="0"/>
              <a:t>①</a:t>
            </a:r>
            <a:endParaRPr kumimoji="1" lang="ja-JP" altLang="en-US" sz="3200"/>
          </a:p>
        </p:txBody>
      </p:sp>
      <p:sp>
        <p:nvSpPr>
          <p:cNvPr id="7" name="テキスト ボックス 6">
            <a:extLst>
              <a:ext uri="{FF2B5EF4-FFF2-40B4-BE49-F238E27FC236}">
                <a16:creationId xmlns:a16="http://schemas.microsoft.com/office/drawing/2014/main" id="{E5D9807A-0F4B-9A43-83E5-77B12FDF519F}"/>
              </a:ext>
            </a:extLst>
          </p:cNvPr>
          <p:cNvSpPr txBox="1"/>
          <p:nvPr/>
        </p:nvSpPr>
        <p:spPr>
          <a:xfrm>
            <a:off x="5903896" y="2148616"/>
            <a:ext cx="5999834" cy="303974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ja-JP" sz="1400" dirty="0"/>
              <a:t>Y</a:t>
            </a:r>
            <a:r>
              <a:rPr lang="ja-JP" altLang="en-US" sz="1400"/>
              <a:t>はこんな変数</a:t>
            </a:r>
            <a:endParaRPr lang="en-US" altLang="ja-JP" sz="1400" dirty="0"/>
          </a:p>
          <a:p>
            <a:pPr>
              <a:lnSpc>
                <a:spcPct val="200000"/>
              </a:lnSpc>
            </a:pPr>
            <a:r>
              <a:rPr lang="ja-JP" altLang="en-US" sz="1400"/>
              <a:t>⇨</a:t>
            </a:r>
            <a:r>
              <a:rPr lang="en-US" altLang="ja-JP" sz="1400" dirty="0"/>
              <a:t>【</a:t>
            </a:r>
            <a:r>
              <a:rPr lang="ja-JP" altLang="en-US" sz="1400"/>
              <a:t>二項分布</a:t>
            </a:r>
            <a:r>
              <a:rPr lang="en-US" altLang="ja-JP" sz="1400" dirty="0"/>
              <a:t>(</a:t>
            </a:r>
            <a:r>
              <a:rPr lang="ja-JP" altLang="en-US" sz="1400"/>
              <a:t>ベルヌーイ分布</a:t>
            </a:r>
            <a:r>
              <a:rPr lang="en-US" altLang="ja-JP" sz="1400" dirty="0"/>
              <a:t>)】</a:t>
            </a:r>
          </a:p>
          <a:p>
            <a:pPr>
              <a:lnSpc>
                <a:spcPct val="200000"/>
              </a:lnSpc>
            </a:pPr>
            <a:r>
              <a:rPr lang="en-US" altLang="ja-JP" sz="1400" dirty="0"/>
              <a:t>	</a:t>
            </a:r>
            <a:r>
              <a:rPr lang="ja-JP" altLang="en-US" sz="1400"/>
              <a:t>２種類の可能な結果</a:t>
            </a:r>
            <a:r>
              <a:rPr lang="en-US" altLang="ja-JP" sz="1400" dirty="0"/>
              <a:t>(S</a:t>
            </a:r>
            <a:r>
              <a:rPr lang="ja-JP" altLang="en-US" sz="1400"/>
              <a:t>と</a:t>
            </a:r>
            <a:r>
              <a:rPr lang="en-US" altLang="ja-JP" sz="1400" dirty="0"/>
              <a:t>F)</a:t>
            </a:r>
            <a:r>
              <a:rPr lang="ja-JP" altLang="en-US" sz="1400"/>
              <a:t>を生じる実験がある</a:t>
            </a:r>
            <a:endParaRPr lang="en-US" altLang="ja-JP" sz="1400" dirty="0"/>
          </a:p>
          <a:p>
            <a:pPr>
              <a:lnSpc>
                <a:spcPct val="200000"/>
              </a:lnSpc>
            </a:pPr>
            <a:r>
              <a:rPr lang="en-US" altLang="ja-JP" sz="1400" dirty="0"/>
              <a:t>	</a:t>
            </a:r>
            <a:r>
              <a:rPr lang="ja-JP" altLang="en-US" sz="1400"/>
              <a:t>それぞれの結果が起こる確率は</a:t>
            </a:r>
            <a:r>
              <a:rPr lang="en-US" altLang="ja-JP" sz="1400" dirty="0"/>
              <a:t>P</a:t>
            </a:r>
            <a:r>
              <a:rPr lang="ja-JP" altLang="en-US" sz="1400"/>
              <a:t>と</a:t>
            </a:r>
            <a:r>
              <a:rPr lang="en-US" altLang="ja-JP" sz="1400" dirty="0"/>
              <a:t>1-P</a:t>
            </a:r>
            <a:r>
              <a:rPr lang="ja-JP" altLang="en-US" sz="1400"/>
              <a:t>と決まっている</a:t>
            </a:r>
            <a:endParaRPr lang="en-US" altLang="ja-JP" sz="1400" dirty="0"/>
          </a:p>
          <a:p>
            <a:pPr>
              <a:lnSpc>
                <a:spcPct val="200000"/>
              </a:lnSpc>
            </a:pPr>
            <a:r>
              <a:rPr lang="en-US" altLang="ja-JP" sz="1400" dirty="0"/>
              <a:t>	</a:t>
            </a:r>
            <a:r>
              <a:rPr lang="ja-JP" altLang="en-US" sz="1400"/>
              <a:t>その実験を独立に</a:t>
            </a:r>
            <a:r>
              <a:rPr lang="en-US" altLang="ja-JP" sz="1400" dirty="0"/>
              <a:t>N</a:t>
            </a:r>
            <a:r>
              <a:rPr lang="ja-JP" altLang="en-US" sz="1400"/>
              <a:t>回繰り返した結果のうち</a:t>
            </a:r>
            <a:r>
              <a:rPr lang="en-US" altLang="ja-JP" sz="1400" dirty="0"/>
              <a:t>S</a:t>
            </a:r>
            <a:r>
              <a:rPr lang="ja-JP" altLang="en-US" sz="1400"/>
              <a:t>が</a:t>
            </a:r>
            <a:r>
              <a:rPr lang="en-US" altLang="ja-JP" sz="1400" dirty="0"/>
              <a:t>Y</a:t>
            </a:r>
            <a:r>
              <a:rPr lang="ja-JP" altLang="en-US" sz="1400"/>
              <a:t>回生じるとしよう</a:t>
            </a:r>
            <a:endParaRPr lang="en-US" altLang="ja-JP" sz="1400" dirty="0"/>
          </a:p>
          <a:p>
            <a:pPr>
              <a:lnSpc>
                <a:spcPct val="200000"/>
              </a:lnSpc>
            </a:pPr>
            <a:r>
              <a:rPr lang="en-US" altLang="ja-JP" sz="1400" dirty="0"/>
              <a:t>	S</a:t>
            </a:r>
            <a:r>
              <a:rPr lang="ja-JP" altLang="en-US" sz="1400"/>
              <a:t>が</a:t>
            </a:r>
            <a:r>
              <a:rPr lang="en-US" altLang="ja-JP" sz="1400" dirty="0"/>
              <a:t>Y</a:t>
            </a:r>
            <a:r>
              <a:rPr lang="ja-JP" altLang="en-US" sz="1400"/>
              <a:t>回生じる確率分布を二項分布という。</a:t>
            </a:r>
            <a:endParaRPr lang="en-US" altLang="ja-JP" sz="1400" dirty="0"/>
          </a:p>
          <a:p>
            <a:pPr marL="285750" indent="-285750">
              <a:lnSpc>
                <a:spcPct val="200000"/>
              </a:lnSpc>
              <a:buFont typeface="Arial" panose="020B0604020202020204" pitchFamily="34" charset="0"/>
              <a:buChar char="•"/>
            </a:pPr>
            <a:r>
              <a:rPr lang="en-US" altLang="ja-JP" sz="1400" dirty="0"/>
              <a:t>Y</a:t>
            </a:r>
            <a:r>
              <a:rPr lang="ja-JP" altLang="en-US" sz="1400"/>
              <a:t>の確率分布を決める</a:t>
            </a:r>
            <a:r>
              <a:rPr lang="en-US" altLang="ja-JP" sz="1400" dirty="0"/>
              <a:t> P </a:t>
            </a:r>
            <a:r>
              <a:rPr lang="ja-JP" altLang="en-US" sz="1400"/>
              <a:t>は様々な要因から決定される</a:t>
            </a:r>
            <a:endParaRPr lang="en-US" altLang="ja-JP" sz="1400"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648C1F41-974C-1847-8285-D9D8D5092066}"/>
                  </a:ext>
                </a:extLst>
              </p:cNvPr>
              <p:cNvSpPr txBox="1"/>
              <p:nvPr/>
            </p:nvSpPr>
            <p:spPr>
              <a:xfrm>
                <a:off x="1219429" y="4317766"/>
                <a:ext cx="1695272" cy="1384995"/>
              </a:xfrm>
              <a:prstGeom prst="rect">
                <a:avLst/>
              </a:prstGeom>
              <a:noFill/>
            </p:spPr>
            <p:txBody>
              <a:bodyPr wrap="none" rtlCol="0">
                <a:spAutoFit/>
              </a:bodyPr>
              <a:lstStyle/>
              <a:p>
                <a:pPr>
                  <a:lnSpc>
                    <a:spcPct val="150000"/>
                  </a:lnSpc>
                </a:pPr>
                <a:r>
                  <a:rPr lang="en-US" altLang="ja-JP" sz="1200" dirty="0"/>
                  <a:t>【</a:t>
                </a:r>
                <a:r>
                  <a:rPr lang="ja-JP" altLang="en-US" sz="1200"/>
                  <a:t>文字の説明</a:t>
                </a:r>
                <a:r>
                  <a:rPr lang="en-US" altLang="ja-JP" sz="1200" dirty="0"/>
                  <a:t>】</a:t>
                </a:r>
              </a:p>
              <a:p>
                <a:pPr marL="285750" indent="-285750">
                  <a:lnSpc>
                    <a:spcPct val="150000"/>
                  </a:lnSpc>
                  <a:buFont typeface="Arial" panose="020B0604020202020204" pitchFamily="34" charset="0"/>
                  <a:buChar char="•"/>
                </a:pP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𝑦</m:t>
                        </m:r>
                      </m:e>
                      <m:sub>
                        <m:r>
                          <a:rPr lang="en-US" altLang="ja-JP" sz="1200" i="1">
                            <a:latin typeface="Cambria Math" panose="02040503050406030204" pitchFamily="18" charset="0"/>
                          </a:rPr>
                          <m:t>𝑖</m:t>
                        </m:r>
                      </m:sub>
                    </m:sSub>
                  </m:oMath>
                </a14:m>
                <a:r>
                  <a:rPr lang="en-US" altLang="ja-JP" sz="1200" dirty="0"/>
                  <a:t>:S</a:t>
                </a:r>
                <a:r>
                  <a:rPr lang="ja-JP" altLang="en-US" sz="1200"/>
                  <a:t>の回数</a:t>
                </a:r>
                <a:endParaRPr lang="en-US" altLang="ja-JP" sz="1200" dirty="0"/>
              </a:p>
              <a:p>
                <a:pPr marL="285750" indent="-285750">
                  <a:lnSpc>
                    <a:spcPct val="150000"/>
                  </a:lnSpc>
                  <a:buFont typeface="Arial" panose="020B0604020202020204" pitchFamily="34" charset="0"/>
                  <a:buChar char="•"/>
                </a:pPr>
                <a14:m>
                  <m:oMath xmlns:m="http://schemas.openxmlformats.org/officeDocument/2006/math">
                    <m:r>
                      <a:rPr lang="en-US" altLang="ja-JP" sz="1200" i="1">
                        <a:latin typeface="Cambria Math" panose="02040503050406030204" pitchFamily="18" charset="0"/>
                      </a:rPr>
                      <m:t>𝑁</m:t>
                    </m:r>
                  </m:oMath>
                </a14:m>
                <a:r>
                  <a:rPr lang="en-US" altLang="ja-JP" sz="1200" dirty="0"/>
                  <a:t>:</a:t>
                </a:r>
                <a:r>
                  <a:rPr lang="ja-JP" altLang="en-US" sz="1200"/>
                  <a:t>全ての試行回数</a:t>
                </a:r>
                <a:endParaRPr lang="en-US" altLang="ja-JP" sz="1200" dirty="0"/>
              </a:p>
              <a:p>
                <a:pPr marL="285750" indent="-285750">
                  <a:lnSpc>
                    <a:spcPct val="150000"/>
                  </a:lnSpc>
                  <a:buFont typeface="Arial" panose="020B0604020202020204" pitchFamily="34" charset="0"/>
                  <a:buChar char="•"/>
                </a:pPr>
                <a14:m>
                  <m:oMath xmlns:m="http://schemas.openxmlformats.org/officeDocument/2006/math">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𝑝</m:t>
                        </m:r>
                      </m:e>
                      <m:sub>
                        <m:r>
                          <a:rPr lang="en-US" altLang="ja-JP" sz="1200" i="1">
                            <a:latin typeface="Cambria Math" panose="02040503050406030204" pitchFamily="18" charset="0"/>
                          </a:rPr>
                          <m:t>𝑖</m:t>
                        </m:r>
                      </m:sub>
                    </m:sSub>
                  </m:oMath>
                </a14:m>
                <a:r>
                  <a:rPr lang="en-US" altLang="ja-JP" sz="1200" dirty="0"/>
                  <a:t>:S</a:t>
                </a:r>
                <a:r>
                  <a:rPr lang="ja-JP" altLang="en-US" sz="1200"/>
                  <a:t>が生じる確率</a:t>
                </a:r>
                <a:endParaRPr lang="en-US" altLang="ja-JP" sz="1200" dirty="0"/>
              </a:p>
              <a:p>
                <a:endParaRPr kumimoji="1" lang="ja-JP" altLang="en-US" sz="1200"/>
              </a:p>
            </p:txBody>
          </p:sp>
        </mc:Choice>
        <mc:Fallback xmlns="">
          <p:sp>
            <p:nvSpPr>
              <p:cNvPr id="6" name="テキスト ボックス 5">
                <a:extLst>
                  <a:ext uri="{FF2B5EF4-FFF2-40B4-BE49-F238E27FC236}">
                    <a16:creationId xmlns:a16="http://schemas.microsoft.com/office/drawing/2014/main" id="{648C1F41-974C-1847-8285-D9D8D5092066}"/>
                  </a:ext>
                </a:extLst>
              </p:cNvPr>
              <p:cNvSpPr txBox="1">
                <a:spLocks noRot="1" noChangeAspect="1" noMove="1" noResize="1" noEditPoints="1" noAdjustHandles="1" noChangeArrowheads="1" noChangeShapeType="1" noTextEdit="1"/>
              </p:cNvSpPr>
              <p:nvPr/>
            </p:nvSpPr>
            <p:spPr>
              <a:xfrm>
                <a:off x="1219429" y="4317766"/>
                <a:ext cx="1695272" cy="1384995"/>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03FFCC28-EA64-B94C-8049-3C2B3AEC404F}"/>
                  </a:ext>
                </a:extLst>
              </p:cNvPr>
              <p:cNvSpPr txBox="1"/>
              <p:nvPr/>
            </p:nvSpPr>
            <p:spPr>
              <a:xfrm>
                <a:off x="1194364" y="2937760"/>
                <a:ext cx="23791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𝑝</m:t>
                          </m:r>
                        </m:e>
                        <m:sub>
                          <m:r>
                            <a:rPr lang="en-US" altLang="ja-JP" b="0" i="1" smtClean="0">
                              <a:latin typeface="Cambria Math" panose="02040503050406030204" pitchFamily="18" charset="0"/>
                              <a:ea typeface="Cambria Math" panose="02040503050406030204" pitchFamily="18" charset="0"/>
                            </a:rPr>
                            <m:t>𝑖</m:t>
                          </m:r>
                        </m:sub>
                      </m:sSub>
                      <m:r>
                        <a:rPr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𝛽</m:t>
                          </m:r>
                        </m:e>
                        <m:sub>
                          <m:r>
                            <a:rPr kumimoji="1" lang="en-US" altLang="ja-JP" b="0" i="1" smtClean="0">
                              <a:latin typeface="Cambria Math" panose="02040503050406030204" pitchFamily="18" charset="0"/>
                            </a:rPr>
                            <m:t>0</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𝛽</m:t>
                          </m:r>
                        </m:e>
                        <m:sub>
                          <m:r>
                            <a:rPr kumimoji="1" lang="en-US" altLang="ja-JP" b="0" i="1" smtClean="0">
                              <a:latin typeface="Cambria Math" panose="02040503050406030204" pitchFamily="18" charset="0"/>
                            </a:rPr>
                            <m:t>1</m:t>
                          </m:r>
                        </m:sub>
                      </m:s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b="0" i="1" smtClean="0">
                              <a:latin typeface="Cambria Math" panose="02040503050406030204" pitchFamily="18" charset="0"/>
                              <a:ea typeface="Cambria Math" panose="02040503050406030204" pitchFamily="18" charset="0"/>
                            </a:rPr>
                            <m:t>2</m:t>
                          </m:r>
                        </m:sub>
                      </m:sSub>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b="0" i="1" smtClean="0">
                              <a:latin typeface="Cambria Math" panose="02040503050406030204" pitchFamily="18" charset="0"/>
                            </a:rPr>
                            <m:t>𝑖</m:t>
                          </m:r>
                          <m:r>
                            <a:rPr lang="en-US" altLang="ja-JP" b="0" i="1" smtClean="0">
                              <a:latin typeface="Cambria Math" panose="02040503050406030204" pitchFamily="18" charset="0"/>
                            </a:rPr>
                            <m:t>2</m:t>
                          </m:r>
                        </m:sub>
                      </m:sSub>
                    </m:oMath>
                  </m:oMathPara>
                </a14:m>
                <a:endParaRPr kumimoji="1" lang="ja-JP" altLang="en-US"/>
              </a:p>
            </p:txBody>
          </p:sp>
        </mc:Choice>
        <mc:Fallback xmlns="">
          <p:sp>
            <p:nvSpPr>
              <p:cNvPr id="13" name="テキスト ボックス 12">
                <a:extLst>
                  <a:ext uri="{FF2B5EF4-FFF2-40B4-BE49-F238E27FC236}">
                    <a16:creationId xmlns:a16="http://schemas.microsoft.com/office/drawing/2014/main" id="{03FFCC28-EA64-B94C-8049-3C2B3AEC404F}"/>
                  </a:ext>
                </a:extLst>
              </p:cNvPr>
              <p:cNvSpPr txBox="1">
                <a:spLocks noRot="1" noChangeAspect="1" noMove="1" noResize="1" noEditPoints="1" noAdjustHandles="1" noChangeArrowheads="1" noChangeShapeType="1" noTextEdit="1"/>
              </p:cNvSpPr>
              <p:nvPr/>
            </p:nvSpPr>
            <p:spPr>
              <a:xfrm>
                <a:off x="1194364" y="2937760"/>
                <a:ext cx="2379176" cy="276999"/>
              </a:xfrm>
              <a:prstGeom prst="rect">
                <a:avLst/>
              </a:prstGeom>
              <a:blipFill>
                <a:blip r:embed="rId3"/>
                <a:stretch>
                  <a:fillRect l="-2128" b="-454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04E61401-D405-CB49-9694-8E817F79FF34}"/>
                  </a:ext>
                </a:extLst>
              </p:cNvPr>
              <p:cNvSpPr txBox="1"/>
              <p:nvPr/>
            </p:nvSpPr>
            <p:spPr>
              <a:xfrm>
                <a:off x="1194364" y="2523044"/>
                <a:ext cx="3002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𝑖</m:t>
                          </m:r>
                        </m:sub>
                      </m:sSub>
                      <m:r>
                        <a:rPr lang="en-US" altLang="ja-JP" i="1">
                          <a:latin typeface="Cambria Math" panose="02040503050406030204" pitchFamily="18" charset="0"/>
                        </a:rPr>
                        <m:t>〜</m:t>
                      </m:r>
                      <m:r>
                        <a:rPr lang="en-US" altLang="ja-JP" b="0" i="1" smtClean="0">
                          <a:latin typeface="Cambria Math" panose="02040503050406030204" pitchFamily="18" charset="0"/>
                        </a:rPr>
                        <m:t>𝐵𝑖𝑛𝑛𝑜𝑚</m:t>
                      </m:r>
                      <m:r>
                        <a:rPr lang="en-US" altLang="ja-JP" b="0" i="1" smtClean="0">
                          <a:latin typeface="Cambria Math" panose="02040503050406030204" pitchFamily="18" charset="0"/>
                        </a:rPr>
                        <m:t>(</m:t>
                      </m:r>
                      <m:r>
                        <a:rPr lang="en-US" altLang="ja-JP" b="0" i="1" smtClean="0">
                          <a:latin typeface="Cambria Math" panose="02040503050406030204" pitchFamily="18" charset="0"/>
                        </a:rPr>
                        <m:t>𝑁</m:t>
                      </m:r>
                      <m:r>
                        <a:rPr lang="en-US" altLang="ja-JP" b="0" i="1" smtClean="0">
                          <a:latin typeface="Cambria Math" panose="02040503050406030204" pitchFamily="18" charset="0"/>
                        </a:rPr>
                        <m:t>, </m:t>
                      </m:r>
                      <m:sSub>
                        <m:sSubPr>
                          <m:ctrlPr>
                            <a:rPr lang="en-US" altLang="ja-JP" b="0" i="1" smtClean="0">
                              <a:latin typeface="Cambria Math" panose="02040503050406030204" pitchFamily="18" charset="0"/>
                            </a:rPr>
                          </m:ctrlPr>
                        </m:sSubPr>
                        <m:e>
                          <m:r>
                            <a:rPr lang="en-US" altLang="ja-JP" b="1" i="1" smtClean="0">
                              <a:solidFill>
                                <a:srgbClr val="009193"/>
                              </a:solidFill>
                              <a:latin typeface="Cambria Math" panose="02040503050406030204" pitchFamily="18" charset="0"/>
                            </a:rPr>
                            <m:t>𝒍𝒐𝒈𝒊𝒔𝒕𝒊𝒄</m:t>
                          </m:r>
                          <m:r>
                            <a:rPr lang="en-US" altLang="ja-JP" b="0" i="1" smtClean="0">
                              <a:latin typeface="Cambria Math" panose="02040503050406030204" pitchFamily="18" charset="0"/>
                            </a:rPr>
                            <m:t>(</m:t>
                          </m:r>
                          <m:r>
                            <a:rPr lang="en-US" altLang="ja-JP" i="1">
                              <a:latin typeface="Cambria Math" panose="02040503050406030204" pitchFamily="18" charset="0"/>
                            </a:rPr>
                            <m:t>𝑃</m:t>
                          </m:r>
                        </m:e>
                        <m:sub>
                          <m:r>
                            <a:rPr lang="en-US" altLang="ja-JP" b="0" i="1" smtClean="0">
                              <a:latin typeface="Cambria Math" panose="02040503050406030204" pitchFamily="18" charset="0"/>
                            </a:rPr>
                            <m:t>𝑖</m:t>
                          </m:r>
                        </m:sub>
                      </m:sSub>
                      <m:r>
                        <a:rPr lang="en-US" altLang="ja-JP" b="0" i="1" smtClean="0">
                          <a:latin typeface="Cambria Math" panose="02040503050406030204" pitchFamily="18" charset="0"/>
                        </a:rPr>
                        <m:t>))</m:t>
                      </m:r>
                    </m:oMath>
                  </m:oMathPara>
                </a14:m>
                <a:endParaRPr kumimoji="1" lang="en-US" altLang="ja-JP" b="0" dirty="0"/>
              </a:p>
            </p:txBody>
          </p:sp>
        </mc:Choice>
        <mc:Fallback xmlns="">
          <p:sp>
            <p:nvSpPr>
              <p:cNvPr id="14" name="テキスト ボックス 13">
                <a:extLst>
                  <a:ext uri="{FF2B5EF4-FFF2-40B4-BE49-F238E27FC236}">
                    <a16:creationId xmlns:a16="http://schemas.microsoft.com/office/drawing/2014/main" id="{04E61401-D405-CB49-9694-8E817F79FF34}"/>
                  </a:ext>
                </a:extLst>
              </p:cNvPr>
              <p:cNvSpPr txBox="1">
                <a:spLocks noRot="1" noChangeAspect="1" noMove="1" noResize="1" noEditPoints="1" noAdjustHandles="1" noChangeArrowheads="1" noChangeShapeType="1" noTextEdit="1"/>
              </p:cNvSpPr>
              <p:nvPr/>
            </p:nvSpPr>
            <p:spPr>
              <a:xfrm>
                <a:off x="1194364" y="2523044"/>
                <a:ext cx="3002873" cy="276999"/>
              </a:xfrm>
              <a:prstGeom prst="rect">
                <a:avLst/>
              </a:prstGeom>
              <a:blipFill>
                <a:blip r:embed="rId4"/>
                <a:stretch>
                  <a:fillRect l="-1688" r="-2110" b="-391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450397E6-8967-E640-AD01-BDF925461876}"/>
                  </a:ext>
                </a:extLst>
              </p:cNvPr>
              <p:cNvSpPr txBox="1"/>
              <p:nvPr/>
            </p:nvSpPr>
            <p:spPr>
              <a:xfrm>
                <a:off x="1073319" y="3333941"/>
                <a:ext cx="4484433" cy="669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𝑙𝑜𝑔𝑖𝑠𝑡𝑖𝑐</m:t>
                          </m:r>
                          <m:r>
                            <a:rPr lang="en-US" altLang="ja-JP" i="1">
                              <a:latin typeface="Cambria Math" panose="02040503050406030204" pitchFamily="18" charset="0"/>
                            </a:rPr>
                            <m:t>(</m:t>
                          </m:r>
                          <m:r>
                            <a:rPr lang="en-US" altLang="ja-JP" i="1">
                              <a:latin typeface="Cambria Math" panose="02040503050406030204" pitchFamily="18" charset="0"/>
                            </a:rPr>
                            <m:t>𝑃</m:t>
                          </m:r>
                        </m:e>
                        <m:sub>
                          <m:r>
                            <a:rPr lang="en-US" altLang="ja-JP" i="1">
                              <a:latin typeface="Cambria Math" panose="02040503050406030204" pitchFamily="18" charset="0"/>
                            </a:rPr>
                            <m:t>𝑖</m:t>
                          </m:r>
                        </m:sub>
                      </m:sSub>
                      <m:r>
                        <a:rPr lang="en-US" altLang="ja-JP" i="1">
                          <a:latin typeface="Cambria Math" panose="02040503050406030204" pitchFamily="18" charset="0"/>
                        </a:rPr>
                        <m:t>)</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1+</m:t>
                          </m:r>
                          <m:r>
                            <m:rPr>
                              <m:sty m:val="p"/>
                            </m:rPr>
                            <a:rPr lang="en-US" altLang="ja-JP" b="0" i="0" smtClean="0">
                              <a:latin typeface="Cambria Math" panose="02040503050406030204" pitchFamily="18" charset="0"/>
                            </a:rPr>
                            <m:t>exp</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r>
                            <a:rPr lang="en-US" altLang="ja-JP" b="0" i="1" smtClean="0">
                              <a:latin typeface="Cambria Math" panose="02040503050406030204" pitchFamily="18" charset="0"/>
                            </a:rPr>
                            <m:t>)</m:t>
                          </m:r>
                        </m:den>
                      </m:f>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m:rPr>
                              <m:sty m:val="p"/>
                            </m:rPr>
                            <a:rPr lang="en-US" altLang="ja-JP">
                              <a:latin typeface="Cambria Math" panose="02040503050406030204" pitchFamily="18" charset="0"/>
                            </a:rPr>
                            <m:t>exp</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r>
                            <a:rPr lang="en-US" altLang="ja-JP" i="1">
                              <a:latin typeface="Cambria Math" panose="02040503050406030204" pitchFamily="18" charset="0"/>
                            </a:rPr>
                            <m:t>)</m:t>
                          </m:r>
                        </m:num>
                        <m:den>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exp</m:t>
                              </m:r>
                            </m:fName>
                            <m:e>
                              <m:d>
                                <m:dPr>
                                  <m:ctrlPr>
                                    <a:rPr lang="en-US" altLang="ja-JP" i="1">
                                      <a:latin typeface="Cambria Math" panose="02040503050406030204" pitchFamily="18" charset="0"/>
                                    </a:rPr>
                                  </m:ctrlPr>
                                </m:dPr>
                                <m:e>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e>
                              </m:d>
                            </m:e>
                          </m:func>
                          <m:r>
                            <a:rPr lang="en-US" altLang="ja-JP" b="0" i="1" smtClean="0">
                              <a:latin typeface="Cambria Math" panose="02040503050406030204" pitchFamily="18" charset="0"/>
                            </a:rPr>
                            <m:t>+1</m:t>
                          </m:r>
                        </m:den>
                      </m:f>
                    </m:oMath>
                  </m:oMathPara>
                </a14:m>
                <a:endParaRPr kumimoji="1" lang="ja-JP" altLang="en-US"/>
              </a:p>
            </p:txBody>
          </p:sp>
        </mc:Choice>
        <mc:Fallback xmlns="">
          <p:sp>
            <p:nvSpPr>
              <p:cNvPr id="15" name="テキスト ボックス 14">
                <a:extLst>
                  <a:ext uri="{FF2B5EF4-FFF2-40B4-BE49-F238E27FC236}">
                    <a16:creationId xmlns:a16="http://schemas.microsoft.com/office/drawing/2014/main" id="{450397E6-8967-E640-AD01-BDF925461876}"/>
                  </a:ext>
                </a:extLst>
              </p:cNvPr>
              <p:cNvSpPr txBox="1">
                <a:spLocks noRot="1" noChangeAspect="1" noMove="1" noResize="1" noEditPoints="1" noAdjustHandles="1" noChangeArrowheads="1" noChangeShapeType="1" noTextEdit="1"/>
              </p:cNvSpPr>
              <p:nvPr/>
            </p:nvSpPr>
            <p:spPr>
              <a:xfrm>
                <a:off x="1073319" y="3333941"/>
                <a:ext cx="4484433" cy="669094"/>
              </a:xfrm>
              <a:prstGeom prst="rect">
                <a:avLst/>
              </a:prstGeom>
              <a:blipFill>
                <a:blip r:embed="rId5"/>
                <a:stretch>
                  <a:fillRect b="-9259"/>
                </a:stretch>
              </a:blipFill>
            </p:spPr>
            <p:txBody>
              <a:bodyPr/>
              <a:lstStyle/>
              <a:p>
                <a:r>
                  <a:rPr lang="ja-JP" altLang="en-US">
                    <a:noFill/>
                  </a:rPr>
                  <a:t> </a:t>
                </a:r>
              </a:p>
            </p:txBody>
          </p:sp>
        </mc:Fallback>
      </mc:AlternateContent>
      <p:sp>
        <p:nvSpPr>
          <p:cNvPr id="16" name="雲形吹き出し 15">
            <a:extLst>
              <a:ext uri="{FF2B5EF4-FFF2-40B4-BE49-F238E27FC236}">
                <a16:creationId xmlns:a16="http://schemas.microsoft.com/office/drawing/2014/main" id="{73E2A466-EC95-184E-9AFC-500599F354A9}"/>
              </a:ext>
            </a:extLst>
          </p:cNvPr>
          <p:cNvSpPr/>
          <p:nvPr/>
        </p:nvSpPr>
        <p:spPr>
          <a:xfrm>
            <a:off x="2383952" y="1147938"/>
            <a:ext cx="4026997" cy="1127852"/>
          </a:xfrm>
          <a:prstGeom prst="cloudCallout">
            <a:avLst>
              <a:gd name="adj1" fmla="val -30803"/>
              <a:gd name="adj2" fmla="val 70652"/>
            </a:avLst>
          </a:prstGeom>
          <a:no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ja-JP" sz="1000" dirty="0">
                <a:solidFill>
                  <a:srgbClr val="009193"/>
                </a:solidFill>
              </a:rPr>
              <a:t>P</a:t>
            </a:r>
            <a:r>
              <a:rPr lang="ja-JP" altLang="en-US" sz="1000">
                <a:solidFill>
                  <a:srgbClr val="009193"/>
                </a:solidFill>
              </a:rPr>
              <a:t>は何らかの要因により決定されるが確率なので、</a:t>
            </a:r>
            <a:r>
              <a:rPr lang="en-US" altLang="ja-JP" sz="1000" dirty="0">
                <a:solidFill>
                  <a:srgbClr val="009193"/>
                </a:solidFill>
              </a:rPr>
              <a:t>0</a:t>
            </a:r>
            <a:r>
              <a:rPr lang="ja-JP" altLang="en-US" sz="1000">
                <a:solidFill>
                  <a:srgbClr val="009193"/>
                </a:solidFill>
              </a:rPr>
              <a:t>から</a:t>
            </a:r>
            <a:r>
              <a:rPr lang="en-US" altLang="ja-JP" sz="1000" dirty="0">
                <a:solidFill>
                  <a:srgbClr val="009193"/>
                </a:solidFill>
              </a:rPr>
              <a:t>1</a:t>
            </a:r>
            <a:r>
              <a:rPr lang="ja-JP" altLang="en-US" sz="1000">
                <a:solidFill>
                  <a:srgbClr val="009193"/>
                </a:solidFill>
              </a:rPr>
              <a:t>におさめたい</a:t>
            </a:r>
            <a:endParaRPr lang="en-US" altLang="ja-JP" sz="1000" dirty="0">
              <a:solidFill>
                <a:srgbClr val="009193"/>
              </a:solidFill>
            </a:endParaRPr>
          </a:p>
          <a:p>
            <a:pPr algn="ctr">
              <a:lnSpc>
                <a:spcPct val="150000"/>
              </a:lnSpc>
            </a:pPr>
            <a:r>
              <a:rPr lang="ja-JP" altLang="en-US" sz="1000">
                <a:solidFill>
                  <a:srgbClr val="009193"/>
                </a:solidFill>
              </a:rPr>
              <a:t>→</a:t>
            </a:r>
            <a:r>
              <a:rPr lang="ja-JP" altLang="en-US" sz="1000" b="1" u="sng">
                <a:solidFill>
                  <a:srgbClr val="009193"/>
                </a:solidFill>
              </a:rPr>
              <a:t>ロジスティック関数をリンク関数</a:t>
            </a:r>
            <a:r>
              <a:rPr lang="ja-JP" altLang="en-US" sz="1000" b="1">
                <a:solidFill>
                  <a:srgbClr val="009193"/>
                </a:solidFill>
              </a:rPr>
              <a:t>として</a:t>
            </a:r>
            <a:r>
              <a:rPr lang="ja-JP" altLang="en-US" sz="1000">
                <a:solidFill>
                  <a:srgbClr val="009193"/>
                </a:solidFill>
              </a:rPr>
              <a:t>使おう</a:t>
            </a:r>
          </a:p>
          <a:p>
            <a:pPr algn="ctr"/>
            <a:endParaRPr kumimoji="1" lang="ja-JP" altLang="en-US" sz="1000"/>
          </a:p>
        </p:txBody>
      </p:sp>
    </p:spTree>
    <p:extLst>
      <p:ext uri="{BB962C8B-B14F-4D97-AF65-F5344CB8AC3E}">
        <p14:creationId xmlns:p14="http://schemas.microsoft.com/office/powerpoint/2010/main" val="418210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3" y="304801"/>
            <a:ext cx="8686800" cy="584775"/>
          </a:xfrm>
          <a:prstGeom prst="rect">
            <a:avLst/>
          </a:prstGeom>
          <a:noFill/>
        </p:spPr>
        <p:txBody>
          <a:bodyPr wrap="square" rtlCol="0">
            <a:spAutoFit/>
          </a:bodyPr>
          <a:lstStyle/>
          <a:p>
            <a:r>
              <a:rPr lang="ja-JP" altLang="en-US" sz="3200"/>
              <a:t>ロジスティック回帰モデルの基本</a:t>
            </a:r>
            <a:r>
              <a:rPr lang="en-US" altLang="ja-JP" sz="3200" dirty="0"/>
              <a:t>②</a:t>
            </a:r>
            <a:r>
              <a:rPr lang="ja-JP" altLang="en-US" sz="3200"/>
              <a:t>二項分布</a:t>
            </a:r>
            <a:endParaRPr kumimoji="1" lang="ja-JP" altLang="en-US" sz="320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FA677D0-68E6-164A-8C17-6984C62DE6CD}"/>
                  </a:ext>
                </a:extLst>
              </p:cNvPr>
              <p:cNvSpPr txBox="1"/>
              <p:nvPr/>
            </p:nvSpPr>
            <p:spPr>
              <a:xfrm>
                <a:off x="842227" y="1453556"/>
                <a:ext cx="2952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𝑖</m:t>
                          </m:r>
                        </m:sub>
                      </m:sSub>
                      <m:r>
                        <a:rPr lang="en-US" altLang="ja-JP" i="1">
                          <a:latin typeface="Cambria Math" panose="02040503050406030204" pitchFamily="18" charset="0"/>
                        </a:rPr>
                        <m:t>〜</m:t>
                      </m:r>
                      <m:r>
                        <a:rPr lang="en-US" altLang="ja-JP" b="1" i="1" smtClean="0">
                          <a:solidFill>
                            <a:srgbClr val="009193"/>
                          </a:solidFill>
                          <a:latin typeface="Cambria Math" panose="02040503050406030204" pitchFamily="18" charset="0"/>
                        </a:rPr>
                        <m:t>𝑩𝒊𝒏𝒏𝒐𝒎</m:t>
                      </m:r>
                      <m:r>
                        <a:rPr lang="en-US" altLang="ja-JP" b="0" i="1" smtClean="0">
                          <a:latin typeface="Cambria Math" panose="02040503050406030204" pitchFamily="18" charset="0"/>
                        </a:rPr>
                        <m:t>(</m:t>
                      </m:r>
                      <m:r>
                        <a:rPr lang="en-US" altLang="ja-JP" b="0" i="1" smtClean="0">
                          <a:latin typeface="Cambria Math" panose="02040503050406030204" pitchFamily="18" charset="0"/>
                        </a:rPr>
                        <m:t>𝑁</m:t>
                      </m:r>
                      <m:r>
                        <a:rPr lang="en-US" altLang="ja-JP" b="0" i="1" smtClean="0">
                          <a:latin typeface="Cambria Math" panose="02040503050406030204" pitchFamily="18" charset="0"/>
                        </a:rPr>
                        <m:t>, </m:t>
                      </m:r>
                      <m:r>
                        <a:rPr lang="en-US" altLang="ja-JP" b="0" i="1" smtClean="0">
                          <a:latin typeface="Cambria Math" panose="02040503050406030204" pitchFamily="18" charset="0"/>
                        </a:rPr>
                        <m:t>𝑙𝑜𝑔𝑖𝑠𝑡𝑐</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𝑝</m:t>
                              </m:r>
                            </m:e>
                            <m:sub>
                              <m:r>
                                <a:rPr lang="en-US" altLang="ja-JP" b="0" i="1" smtClean="0">
                                  <a:latin typeface="Cambria Math" panose="02040503050406030204" pitchFamily="18" charset="0"/>
                                </a:rPr>
                                <m:t>𝑖</m:t>
                              </m:r>
                            </m:sub>
                          </m:sSub>
                        </m:e>
                      </m:d>
                      <m:r>
                        <a:rPr lang="en-US" altLang="ja-JP" b="0" i="1" smtClean="0">
                          <a:latin typeface="Cambria Math" panose="02040503050406030204" pitchFamily="18" charset="0"/>
                        </a:rPr>
                        <m:t>)</m:t>
                      </m:r>
                    </m:oMath>
                  </m:oMathPara>
                </a14:m>
                <a:endParaRPr kumimoji="1" lang="en-US" altLang="ja-JP" b="0" dirty="0"/>
              </a:p>
            </p:txBody>
          </p:sp>
        </mc:Choice>
        <mc:Fallback xmlns="">
          <p:sp>
            <p:nvSpPr>
              <p:cNvPr id="6" name="テキスト ボックス 5">
                <a:extLst>
                  <a:ext uri="{FF2B5EF4-FFF2-40B4-BE49-F238E27FC236}">
                    <a16:creationId xmlns:a16="http://schemas.microsoft.com/office/drawing/2014/main" id="{8FA677D0-68E6-164A-8C17-6984C62DE6CD}"/>
                  </a:ext>
                </a:extLst>
              </p:cNvPr>
              <p:cNvSpPr txBox="1">
                <a:spLocks noRot="1" noChangeAspect="1" noMove="1" noResize="1" noEditPoints="1" noAdjustHandles="1" noChangeArrowheads="1" noChangeShapeType="1" noTextEdit="1"/>
              </p:cNvSpPr>
              <p:nvPr/>
            </p:nvSpPr>
            <p:spPr>
              <a:xfrm>
                <a:off x="842227" y="1453556"/>
                <a:ext cx="2952411" cy="276999"/>
              </a:xfrm>
              <a:prstGeom prst="rect">
                <a:avLst/>
              </a:prstGeom>
              <a:blipFill>
                <a:blip r:embed="rId2"/>
                <a:stretch>
                  <a:fillRect l="-1288" r="-2146" b="-347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 name="正方形/長方形 1">
                <a:extLst>
                  <a:ext uri="{FF2B5EF4-FFF2-40B4-BE49-F238E27FC236}">
                    <a16:creationId xmlns:a16="http://schemas.microsoft.com/office/drawing/2014/main" id="{2078BE43-339F-034C-A586-FDE0A97DDF4D}"/>
                  </a:ext>
                </a:extLst>
              </p:cNvPr>
              <p:cNvSpPr/>
              <p:nvPr/>
            </p:nvSpPr>
            <p:spPr>
              <a:xfrm>
                <a:off x="5915739" y="1200487"/>
                <a:ext cx="6096000" cy="1700530"/>
              </a:xfrm>
              <a:prstGeom prst="rect">
                <a:avLst/>
              </a:prstGeom>
            </p:spPr>
            <p:txBody>
              <a:bodyPr>
                <a:spAutoFit/>
              </a:bodyPr>
              <a:lstStyle/>
              <a:p>
                <a:pPr>
                  <a:lnSpc>
                    <a:spcPct val="150000"/>
                  </a:lnSpc>
                </a:pPr>
                <a:r>
                  <a:rPr lang="ja-JP" altLang="en-US" dirty="0"/>
                  <a:t>例</a:t>
                </a:r>
                <a:endParaRPr lang="en-US" altLang="ja-JP" dirty="0"/>
              </a:p>
              <a:p>
                <a:pPr marL="285750" indent="-285750">
                  <a:lnSpc>
                    <a:spcPct val="150000"/>
                  </a:lnSpc>
                  <a:buFont typeface="Arial" panose="020B0604020202020204" pitchFamily="34" charset="0"/>
                  <a:buChar char="•"/>
                </a:pP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oMath>
                </a14:m>
                <a:r>
                  <a:rPr lang="en-US" altLang="ja-JP" dirty="0"/>
                  <a:t>:</a:t>
                </a:r>
                <a:r>
                  <a:rPr lang="ja-JP" altLang="en-US"/>
                  <a:t>ある植物の種を蒔いて発芽した回数</a:t>
                </a:r>
                <a:endParaRPr lang="en-US" altLang="ja-JP" dirty="0"/>
              </a:p>
              <a:p>
                <a:pPr marL="285750" indent="-285750">
                  <a:lnSpc>
                    <a:spcPct val="150000"/>
                  </a:lnSpc>
                  <a:buFont typeface="Arial" panose="020B0604020202020204" pitchFamily="34" charset="0"/>
                  <a:buChar char="•"/>
                </a:pPr>
                <a14:m>
                  <m:oMath xmlns:m="http://schemas.openxmlformats.org/officeDocument/2006/math">
                    <m:r>
                      <a:rPr lang="en-US" altLang="ja-JP" i="1">
                        <a:latin typeface="Cambria Math" panose="02040503050406030204" pitchFamily="18" charset="0"/>
                      </a:rPr>
                      <m:t>𝑁</m:t>
                    </m:r>
                  </m:oMath>
                </a14:m>
                <a:r>
                  <a:rPr lang="en-US" altLang="ja-JP" dirty="0"/>
                  <a:t>:</a:t>
                </a:r>
                <a:r>
                  <a:rPr lang="ja-JP" altLang="en-US"/>
                  <a:t>種を蒔いた</a:t>
                </a:r>
                <a14:m>
                  <m:oMath xmlns:m="http://schemas.openxmlformats.org/officeDocument/2006/math">
                    <m:r>
                      <a:rPr lang="ja-JP" altLang="en-US" i="1">
                        <a:latin typeface="Cambria Math" panose="02040503050406030204" pitchFamily="18" charset="0"/>
                      </a:rPr>
                      <m:t>数</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=6</m:t>
                        </m:r>
                      </m:e>
                    </m:d>
                  </m:oMath>
                </a14:m>
                <a:endParaRPr lang="en-US" altLang="ja-JP" b="0" i="1" dirty="0">
                  <a:latin typeface="Cambria Math" panose="02040503050406030204" pitchFamily="18" charset="0"/>
                </a:endParaRPr>
              </a:p>
              <a:p>
                <a:pPr marL="285750" indent="-285750">
                  <a:lnSpc>
                    <a:spcPct val="150000"/>
                  </a:lnSpc>
                  <a:buFont typeface="Arial" panose="020B0604020202020204" pitchFamily="34" charset="0"/>
                  <a:buChar char="•"/>
                </a:pP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𝑝</m:t>
                        </m:r>
                      </m:e>
                      <m:sub>
                        <m:r>
                          <a:rPr lang="en-US" altLang="ja-JP" i="1">
                            <a:latin typeface="Cambria Math" panose="02040503050406030204" pitchFamily="18" charset="0"/>
                          </a:rPr>
                          <m:t>𝑖</m:t>
                        </m:r>
                      </m:sub>
                    </m:sSub>
                  </m:oMath>
                </a14:m>
                <a:r>
                  <a:rPr lang="en-US" altLang="ja-JP" dirty="0"/>
                  <a:t>:</a:t>
                </a:r>
                <a:r>
                  <a:rPr lang="ja-JP" altLang="en-US" dirty="0"/>
                  <a:t>発芽</a:t>
                </a:r>
                <a:r>
                  <a:rPr lang="ja-JP" altLang="en-US"/>
                  <a:t>が生じる確率</a:t>
                </a:r>
                <a:r>
                  <a:rPr lang="en-US" altLang="ja-JP" dirty="0"/>
                  <a:t>*0</a:t>
                </a:r>
                <a:r>
                  <a:rPr lang="ja-JP" altLang="en-US"/>
                  <a:t>から</a:t>
                </a:r>
                <a:r>
                  <a:rPr lang="en-US" altLang="ja-JP" dirty="0"/>
                  <a:t>1</a:t>
                </a:r>
                <a:r>
                  <a:rPr lang="ja-JP" altLang="en-US"/>
                  <a:t>の範囲</a:t>
                </a:r>
                <a:endParaRPr lang="en-US" altLang="ja-JP" dirty="0"/>
              </a:p>
            </p:txBody>
          </p:sp>
        </mc:Choice>
        <mc:Fallback xmlns="">
          <p:sp>
            <p:nvSpPr>
              <p:cNvPr id="2" name="正方形/長方形 1">
                <a:extLst>
                  <a:ext uri="{FF2B5EF4-FFF2-40B4-BE49-F238E27FC236}">
                    <a16:creationId xmlns:a16="http://schemas.microsoft.com/office/drawing/2014/main" id="{2078BE43-339F-034C-A586-FDE0A97DDF4D}"/>
                  </a:ext>
                </a:extLst>
              </p:cNvPr>
              <p:cNvSpPr>
                <a:spLocks noRot="1" noChangeAspect="1" noMove="1" noResize="1" noEditPoints="1" noAdjustHandles="1" noChangeArrowheads="1" noChangeShapeType="1" noTextEdit="1"/>
              </p:cNvSpPr>
              <p:nvPr/>
            </p:nvSpPr>
            <p:spPr>
              <a:xfrm>
                <a:off x="5915739" y="1200487"/>
                <a:ext cx="6096000" cy="1700530"/>
              </a:xfrm>
              <a:prstGeom prst="rect">
                <a:avLst/>
              </a:prstGeom>
              <a:blipFill>
                <a:blip r:embed="rId3"/>
                <a:stretch>
                  <a:fillRect l="-832" b="-5185"/>
                </a:stretch>
              </a:blipFill>
            </p:spPr>
            <p:txBody>
              <a:bodyPr/>
              <a:lstStyle/>
              <a:p>
                <a:r>
                  <a:rPr lang="ja-JP" altLang="en-US">
                    <a:noFill/>
                  </a:rPr>
                  <a:t> </a:t>
                </a:r>
              </a:p>
            </p:txBody>
          </p:sp>
        </mc:Fallback>
      </mc:AlternateContent>
      <p:pic>
        <p:nvPicPr>
          <p:cNvPr id="7" name="図 6" descr="テキスト, 手紙&#10;&#10;自動的に生成された説明">
            <a:extLst>
              <a:ext uri="{FF2B5EF4-FFF2-40B4-BE49-F238E27FC236}">
                <a16:creationId xmlns:a16="http://schemas.microsoft.com/office/drawing/2014/main" id="{E9102666-2C7E-FD4B-AD87-9B17980EC0D4}"/>
              </a:ext>
            </a:extLst>
          </p:cNvPr>
          <p:cNvPicPr>
            <a:picLocks noChangeAspect="1"/>
          </p:cNvPicPr>
          <p:nvPr/>
        </p:nvPicPr>
        <p:blipFill>
          <a:blip r:embed="rId4"/>
          <a:stretch>
            <a:fillRect/>
          </a:stretch>
        </p:blipFill>
        <p:spPr>
          <a:xfrm>
            <a:off x="947057" y="2138748"/>
            <a:ext cx="4361190" cy="4001183"/>
          </a:xfrm>
          <a:prstGeom prst="rect">
            <a:avLst/>
          </a:prstGeom>
        </p:spPr>
      </p:pic>
      <p:sp>
        <p:nvSpPr>
          <p:cNvPr id="10" name="テキスト ボックス 9">
            <a:extLst>
              <a:ext uri="{FF2B5EF4-FFF2-40B4-BE49-F238E27FC236}">
                <a16:creationId xmlns:a16="http://schemas.microsoft.com/office/drawing/2014/main" id="{C6A218B6-E55B-9B43-9C9A-0A65BEA7EE9E}"/>
              </a:ext>
            </a:extLst>
          </p:cNvPr>
          <p:cNvSpPr txBox="1"/>
          <p:nvPr/>
        </p:nvSpPr>
        <p:spPr>
          <a:xfrm>
            <a:off x="5438874" y="5335915"/>
            <a:ext cx="2198038" cy="769441"/>
          </a:xfrm>
          <a:prstGeom prst="rect">
            <a:avLst/>
          </a:prstGeom>
          <a:noFill/>
        </p:spPr>
        <p:txBody>
          <a:bodyPr wrap="none" rtlCol="0">
            <a:spAutoFit/>
          </a:bodyPr>
          <a:lstStyle/>
          <a:p>
            <a:r>
              <a:rPr kumimoji="1" lang="ja-JP" altLang="en-US" sz="1100">
                <a:solidFill>
                  <a:schemeClr val="bg1">
                    <a:lumMod val="50000"/>
                  </a:schemeClr>
                </a:solidFill>
              </a:rPr>
              <a:t>統計学入門</a:t>
            </a:r>
            <a:endParaRPr kumimoji="1" lang="en-US" altLang="ja-JP" sz="1100" dirty="0">
              <a:solidFill>
                <a:schemeClr val="bg1">
                  <a:lumMod val="50000"/>
                </a:schemeClr>
              </a:solidFill>
            </a:endParaRPr>
          </a:p>
          <a:p>
            <a:r>
              <a:rPr lang="ja-JP" altLang="en-US" sz="1100">
                <a:solidFill>
                  <a:schemeClr val="bg1">
                    <a:lumMod val="50000"/>
                  </a:schemeClr>
                </a:solidFill>
              </a:rPr>
              <a:t>東京大学教養学部統計学教室</a:t>
            </a:r>
            <a:r>
              <a:rPr lang="en-US" altLang="ja-JP" sz="1100" dirty="0">
                <a:solidFill>
                  <a:schemeClr val="bg1">
                    <a:lumMod val="50000"/>
                  </a:schemeClr>
                </a:solidFill>
              </a:rPr>
              <a:t> </a:t>
            </a:r>
            <a:r>
              <a:rPr lang="ja-JP" altLang="en-US" sz="1100">
                <a:solidFill>
                  <a:schemeClr val="bg1">
                    <a:lumMod val="50000"/>
                  </a:schemeClr>
                </a:solidFill>
              </a:rPr>
              <a:t>編</a:t>
            </a:r>
            <a:endParaRPr lang="en-US" altLang="ja-JP" sz="1100" dirty="0">
              <a:solidFill>
                <a:schemeClr val="bg1">
                  <a:lumMod val="50000"/>
                </a:schemeClr>
              </a:solidFill>
            </a:endParaRPr>
          </a:p>
          <a:p>
            <a:r>
              <a:rPr kumimoji="1" lang="ja-JP" altLang="en-US" sz="1100">
                <a:solidFill>
                  <a:schemeClr val="bg1">
                    <a:lumMod val="50000"/>
                  </a:schemeClr>
                </a:solidFill>
              </a:rPr>
              <a:t>東京大学出版会</a:t>
            </a:r>
            <a:endParaRPr kumimoji="1" lang="en-US" altLang="ja-JP" sz="1100" dirty="0">
              <a:solidFill>
                <a:schemeClr val="bg1">
                  <a:lumMod val="50000"/>
                </a:schemeClr>
              </a:solidFill>
            </a:endParaRPr>
          </a:p>
          <a:p>
            <a:r>
              <a:rPr lang="ja-JP" altLang="en-US" sz="1100">
                <a:solidFill>
                  <a:schemeClr val="bg1">
                    <a:lumMod val="50000"/>
                  </a:schemeClr>
                </a:solidFill>
              </a:rPr>
              <a:t>より</a:t>
            </a:r>
            <a:endParaRPr kumimoji="1" lang="ja-JP" altLang="en-US" sz="1100">
              <a:solidFill>
                <a:schemeClr val="bg1">
                  <a:lumMod val="50000"/>
                </a:schemeClr>
              </a:solidFill>
            </a:endParaRPr>
          </a:p>
        </p:txBody>
      </p:sp>
      <p:sp>
        <p:nvSpPr>
          <p:cNvPr id="11" name="正方形/長方形 10">
            <a:extLst>
              <a:ext uri="{FF2B5EF4-FFF2-40B4-BE49-F238E27FC236}">
                <a16:creationId xmlns:a16="http://schemas.microsoft.com/office/drawing/2014/main" id="{08A17C16-9E5D-374A-BFF3-B03B59C5F0E5}"/>
              </a:ext>
            </a:extLst>
          </p:cNvPr>
          <p:cNvSpPr/>
          <p:nvPr/>
        </p:nvSpPr>
        <p:spPr>
          <a:xfrm>
            <a:off x="816430" y="4292807"/>
            <a:ext cx="4691742" cy="954107"/>
          </a:xfrm>
          <a:prstGeom prst="rect">
            <a:avLst/>
          </a:prstGeom>
          <a:noFill/>
          <a:ln w="38100">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60338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3" y="304801"/>
            <a:ext cx="10240144" cy="584775"/>
          </a:xfrm>
          <a:prstGeom prst="rect">
            <a:avLst/>
          </a:prstGeom>
          <a:noFill/>
        </p:spPr>
        <p:txBody>
          <a:bodyPr wrap="square" rtlCol="0">
            <a:spAutoFit/>
          </a:bodyPr>
          <a:lstStyle/>
          <a:p>
            <a:r>
              <a:rPr lang="ja-JP" altLang="en-US" sz="3200"/>
              <a:t>ロジスティック回帰モデルの基本</a:t>
            </a:r>
            <a:r>
              <a:rPr lang="en-US" altLang="ja-JP" sz="3200" dirty="0"/>
              <a:t>③</a:t>
            </a:r>
            <a:r>
              <a:rPr lang="ja-JP" altLang="en-US" sz="3200"/>
              <a:t>ロジスティック関数</a:t>
            </a:r>
            <a:endParaRPr kumimoji="1" lang="ja-JP" altLang="en-US" sz="320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FA677D0-68E6-164A-8C17-6984C62DE6CD}"/>
                  </a:ext>
                </a:extLst>
              </p:cNvPr>
              <p:cNvSpPr txBox="1"/>
              <p:nvPr/>
            </p:nvSpPr>
            <p:spPr>
              <a:xfrm>
                <a:off x="842227" y="1453556"/>
                <a:ext cx="29330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𝑖</m:t>
                          </m:r>
                        </m:sub>
                      </m:sSub>
                      <m:r>
                        <a:rPr lang="en-US" altLang="ja-JP" i="1">
                          <a:latin typeface="Cambria Math" panose="02040503050406030204" pitchFamily="18" charset="0"/>
                        </a:rPr>
                        <m:t>〜</m:t>
                      </m:r>
                      <m:r>
                        <a:rPr lang="en-US" altLang="ja-JP" b="0" i="1" smtClean="0">
                          <a:latin typeface="Cambria Math" panose="02040503050406030204" pitchFamily="18" charset="0"/>
                        </a:rPr>
                        <m:t>𝐵𝑖𝑛𝑛𝑜𝑚</m:t>
                      </m:r>
                      <m:r>
                        <a:rPr lang="en-US" altLang="ja-JP" b="0" i="1" smtClean="0">
                          <a:latin typeface="Cambria Math" panose="02040503050406030204" pitchFamily="18" charset="0"/>
                        </a:rPr>
                        <m:t>(</m:t>
                      </m:r>
                      <m:r>
                        <a:rPr lang="en-US" altLang="ja-JP" b="0" i="1" smtClean="0">
                          <a:latin typeface="Cambria Math" panose="02040503050406030204" pitchFamily="18" charset="0"/>
                        </a:rPr>
                        <m:t>𝑁</m:t>
                      </m:r>
                      <m:r>
                        <a:rPr lang="en-US" altLang="ja-JP" b="0" i="1" smtClean="0">
                          <a:latin typeface="Cambria Math" panose="02040503050406030204" pitchFamily="18" charset="0"/>
                        </a:rPr>
                        <m:t>, </m:t>
                      </m:r>
                      <m:r>
                        <a:rPr lang="en-US" altLang="ja-JP" b="1" i="1" smtClean="0">
                          <a:solidFill>
                            <a:srgbClr val="009193"/>
                          </a:solidFill>
                          <a:latin typeface="Cambria Math" panose="02040503050406030204" pitchFamily="18" charset="0"/>
                        </a:rPr>
                        <m:t>𝒍𝒐𝒈𝒊𝒔𝒕𝒄</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𝑝</m:t>
                              </m:r>
                            </m:e>
                            <m:sub>
                              <m:r>
                                <a:rPr lang="en-US" altLang="ja-JP" b="0" i="1" smtClean="0">
                                  <a:latin typeface="Cambria Math" panose="02040503050406030204" pitchFamily="18" charset="0"/>
                                </a:rPr>
                                <m:t>𝑖</m:t>
                              </m:r>
                            </m:sub>
                          </m:sSub>
                        </m:e>
                      </m:d>
                      <m:r>
                        <a:rPr lang="en-US" altLang="ja-JP" b="0" i="1" smtClean="0">
                          <a:latin typeface="Cambria Math" panose="02040503050406030204" pitchFamily="18" charset="0"/>
                        </a:rPr>
                        <m:t>)</m:t>
                      </m:r>
                    </m:oMath>
                  </m:oMathPara>
                </a14:m>
                <a:endParaRPr kumimoji="1" lang="en-US" altLang="ja-JP" b="0" dirty="0"/>
              </a:p>
            </p:txBody>
          </p:sp>
        </mc:Choice>
        <mc:Fallback xmlns="">
          <p:sp>
            <p:nvSpPr>
              <p:cNvPr id="6" name="テキスト ボックス 5">
                <a:extLst>
                  <a:ext uri="{FF2B5EF4-FFF2-40B4-BE49-F238E27FC236}">
                    <a16:creationId xmlns:a16="http://schemas.microsoft.com/office/drawing/2014/main" id="{8FA677D0-68E6-164A-8C17-6984C62DE6CD}"/>
                  </a:ext>
                </a:extLst>
              </p:cNvPr>
              <p:cNvSpPr txBox="1">
                <a:spLocks noRot="1" noChangeAspect="1" noMove="1" noResize="1" noEditPoints="1" noAdjustHandles="1" noChangeArrowheads="1" noChangeShapeType="1" noTextEdit="1"/>
              </p:cNvSpPr>
              <p:nvPr/>
            </p:nvSpPr>
            <p:spPr>
              <a:xfrm>
                <a:off x="842227" y="1453556"/>
                <a:ext cx="2933046" cy="276999"/>
              </a:xfrm>
              <a:prstGeom prst="rect">
                <a:avLst/>
              </a:prstGeom>
              <a:blipFill>
                <a:blip r:embed="rId2"/>
                <a:stretch>
                  <a:fillRect l="-1293" r="-2155" b="-34783"/>
                </a:stretch>
              </a:blipFill>
            </p:spPr>
            <p:txBody>
              <a:bodyPr/>
              <a:lstStyle/>
              <a:p>
                <a:r>
                  <a:rPr lang="ja-JP" altLang="en-US">
                    <a:noFill/>
                  </a:rPr>
                  <a:t> </a:t>
                </a:r>
              </a:p>
            </p:txBody>
          </p:sp>
        </mc:Fallback>
      </mc:AlternateContent>
      <p:pic>
        <p:nvPicPr>
          <p:cNvPr id="8" name="図 7" descr="グラフ, 折れ線グラフ, 散布図&#10;&#10;自動的に生成された説明">
            <a:extLst>
              <a:ext uri="{FF2B5EF4-FFF2-40B4-BE49-F238E27FC236}">
                <a16:creationId xmlns:a16="http://schemas.microsoft.com/office/drawing/2014/main" id="{292DA962-0D21-F647-B3C9-A50FCC1AC556}"/>
              </a:ext>
            </a:extLst>
          </p:cNvPr>
          <p:cNvPicPr>
            <a:picLocks noChangeAspect="1"/>
          </p:cNvPicPr>
          <p:nvPr/>
        </p:nvPicPr>
        <p:blipFill>
          <a:blip r:embed="rId3"/>
          <a:stretch>
            <a:fillRect/>
          </a:stretch>
        </p:blipFill>
        <p:spPr>
          <a:xfrm>
            <a:off x="5724938" y="1982253"/>
            <a:ext cx="5270580" cy="4057748"/>
          </a:xfrm>
          <a:prstGeom prst="rect">
            <a:avLst/>
          </a:prstGeom>
        </p:spPr>
      </p:pic>
      <p:pic>
        <p:nvPicPr>
          <p:cNvPr id="12" name="図 11" descr="グラフィカル ユーザー インターフェイス, テキスト, アプリケーション, メール&#10;&#10;自動的に生成された説明">
            <a:extLst>
              <a:ext uri="{FF2B5EF4-FFF2-40B4-BE49-F238E27FC236}">
                <a16:creationId xmlns:a16="http://schemas.microsoft.com/office/drawing/2014/main" id="{EC83CB92-3192-BB4B-91A5-6CCE22AC242B}"/>
              </a:ext>
            </a:extLst>
          </p:cNvPr>
          <p:cNvPicPr>
            <a:picLocks noChangeAspect="1"/>
          </p:cNvPicPr>
          <p:nvPr/>
        </p:nvPicPr>
        <p:blipFill>
          <a:blip r:embed="rId4"/>
          <a:stretch>
            <a:fillRect/>
          </a:stretch>
        </p:blipFill>
        <p:spPr>
          <a:xfrm>
            <a:off x="422249" y="2050522"/>
            <a:ext cx="5270581" cy="3934165"/>
          </a:xfrm>
          <a:prstGeom prst="rect">
            <a:avLst/>
          </a:prstGeom>
        </p:spPr>
      </p:pic>
      <p:sp>
        <p:nvSpPr>
          <p:cNvPr id="13" name="テキスト ボックス 12">
            <a:extLst>
              <a:ext uri="{FF2B5EF4-FFF2-40B4-BE49-F238E27FC236}">
                <a16:creationId xmlns:a16="http://schemas.microsoft.com/office/drawing/2014/main" id="{47474F14-A54B-EE4F-96A5-A0E83BFE6DCF}"/>
              </a:ext>
            </a:extLst>
          </p:cNvPr>
          <p:cNvSpPr txBox="1"/>
          <p:nvPr/>
        </p:nvSpPr>
        <p:spPr>
          <a:xfrm>
            <a:off x="9180959" y="6091534"/>
            <a:ext cx="1712328" cy="461665"/>
          </a:xfrm>
          <a:prstGeom prst="rect">
            <a:avLst/>
          </a:prstGeom>
          <a:noFill/>
        </p:spPr>
        <p:txBody>
          <a:bodyPr wrap="none" rtlCol="0">
            <a:spAutoFit/>
          </a:bodyPr>
          <a:lstStyle/>
          <a:p>
            <a:r>
              <a:rPr kumimoji="1" lang="ja-JP" altLang="en-US" sz="1200"/>
              <a:t>片山先生</a:t>
            </a:r>
            <a:endParaRPr kumimoji="1" lang="en-US" altLang="ja-JP" sz="1200" dirty="0"/>
          </a:p>
          <a:p>
            <a:r>
              <a:rPr lang="ja-JP" altLang="en-US" sz="1200"/>
              <a:t>回帰分析中級ノートより</a:t>
            </a:r>
            <a:endParaRPr kumimoji="1" lang="ja-JP" altLang="en-US" sz="1200"/>
          </a:p>
        </p:txBody>
      </p:sp>
    </p:spTree>
    <p:extLst>
      <p:ext uri="{BB962C8B-B14F-4D97-AF65-F5344CB8AC3E}">
        <p14:creationId xmlns:p14="http://schemas.microsoft.com/office/powerpoint/2010/main" val="3065662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2" y="304801"/>
            <a:ext cx="10586511" cy="584775"/>
          </a:xfrm>
          <a:prstGeom prst="rect">
            <a:avLst/>
          </a:prstGeom>
          <a:noFill/>
        </p:spPr>
        <p:txBody>
          <a:bodyPr wrap="square" rtlCol="0">
            <a:spAutoFit/>
          </a:bodyPr>
          <a:lstStyle/>
          <a:p>
            <a:r>
              <a:rPr lang="ja-JP" altLang="en-US" sz="3200"/>
              <a:t>ベイジアンによるロジスティック回帰モデル推定のイメージ</a:t>
            </a:r>
            <a:endParaRPr kumimoji="1" lang="ja-JP" altLang="en-US" sz="320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28F7A477-79E0-A44B-AB7E-1C0D8E0F2C97}"/>
                  </a:ext>
                </a:extLst>
              </p:cNvPr>
              <p:cNvSpPr txBox="1"/>
              <p:nvPr/>
            </p:nvSpPr>
            <p:spPr>
              <a:xfrm>
                <a:off x="5948783" y="1568663"/>
                <a:ext cx="5290871" cy="5820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𝑓</m:t>
                      </m:r>
                      <m:d>
                        <m:dPr>
                          <m:ctrlPr>
                            <a:rPr kumimoji="1" lang="en-US" altLang="ja-JP" b="0" i="1" smtClean="0">
                              <a:latin typeface="Cambria Math" panose="02040503050406030204" pitchFamily="18" charset="0"/>
                            </a:rPr>
                          </m:ctrlPr>
                        </m:dPr>
                        <m:e>
                          <m:sSubSup>
                            <m:sSubSupPr>
                              <m:ctrlPr>
                                <a:rPr kumimoji="1" lang="en-US" altLang="ja-JP" b="0" i="1" smtClean="0">
                                  <a:latin typeface="Cambria Math" panose="02040503050406030204" pitchFamily="18" charset="0"/>
                                </a:rPr>
                              </m:ctrlPr>
                            </m:sSubSupPr>
                            <m:e>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ea typeface="Cambria Math" panose="02040503050406030204" pitchFamily="18" charset="0"/>
                                    </a:rPr>
                                    <m:t>𝛽</m:t>
                                  </m:r>
                                </m:e>
                                <m:sub>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m:t>
                                  </m:r>
                                </m:sup>
                              </m:sSub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𝛽</m:t>
                              </m:r>
                            </m:e>
                            <m:sub>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m:t>
                              </m:r>
                            </m:sup>
                          </m:sSubSup>
                          <m:r>
                            <a:rPr lang="en-US" altLang="ja-JP" b="0" i="1" smtClean="0">
                              <a:latin typeface="Cambria Math" panose="02040503050406030204" pitchFamily="18" charset="0"/>
                            </a:rPr>
                            <m:t>,</m:t>
                          </m:r>
                          <m:r>
                            <a:rPr lang="en-US" altLang="ja-JP" i="1" smtClean="0">
                              <a:latin typeface="Cambria Math" panose="02040503050406030204" pitchFamily="18" charset="0"/>
                            </a:rPr>
                            <m:t> </m:t>
                          </m:r>
                          <m:sSubSup>
                            <m:sSubSupPr>
                              <m:ctrlPr>
                                <a:rPr lang="en-US" altLang="ja-JP" i="1" smtClean="0">
                                  <a:latin typeface="Cambria Math" panose="02040503050406030204" pitchFamily="18" charset="0"/>
                                </a:rPr>
                              </m:ctrlPr>
                            </m:sSubSupPr>
                            <m:e>
                              <m:r>
                                <a:rPr lang="en-US" altLang="ja-JP" i="1" smtClean="0">
                                  <a:latin typeface="Cambria Math" panose="02040503050406030204" pitchFamily="18" charset="0"/>
                                  <a:ea typeface="Cambria Math" panose="02040503050406030204" pitchFamily="18" charset="0"/>
                                </a:rPr>
                                <m:t>𝛽</m:t>
                              </m:r>
                            </m:e>
                            <m:sub>
                              <m:r>
                                <a:rPr lang="en-US" altLang="ja-JP" b="0" i="1" smtClean="0">
                                  <a:latin typeface="Cambria Math" panose="02040503050406030204" pitchFamily="18" charset="0"/>
                                </a:rPr>
                                <m:t>2</m:t>
                              </m:r>
                            </m:sub>
                            <m:sup>
                              <m:r>
                                <a:rPr lang="en-US" altLang="ja-JP" b="0" i="1" smtClean="0">
                                  <a:latin typeface="Cambria Math" panose="02040503050406030204" pitchFamily="18" charset="0"/>
                                </a:rPr>
                                <m:t>∗</m:t>
                              </m:r>
                            </m:sup>
                          </m:sSubSup>
                        </m:e>
                        <m:e>
                          <m:r>
                            <a:rPr lang="en-US" altLang="ja-JP" b="0" i="1" smtClean="0">
                              <a:latin typeface="Cambria Math" panose="02040503050406030204" pitchFamily="18" charset="0"/>
                              <a:ea typeface="Cambria Math" panose="02040503050406030204" pitchFamily="18" charset="0"/>
                            </a:rPr>
                            <m:t>𝐷𝑎𝑡𝑎</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𝐷𝑎𝑡𝑎</m:t>
                          </m:r>
                          <m:r>
                            <a:rPr kumimoji="1"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up>
                              <m:r>
                                <a:rPr lang="en-US" altLang="ja-JP" i="1">
                                  <a:latin typeface="Cambria Math" panose="02040503050406030204" pitchFamily="18" charset="0"/>
                                </a:rPr>
                                <m:t>∗</m:t>
                              </m:r>
                            </m:sup>
                          </m:sSubSup>
                          <m:r>
                            <a:rPr lang="en-US" altLang="ja-JP" b="0" i="1" smtClean="0">
                              <a:latin typeface="Cambria Math" panose="02040503050406030204" pitchFamily="18" charset="0"/>
                            </a:rPr>
                            <m:t>,</m:t>
                          </m:r>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ea typeface="Cambria Math" panose="02040503050406030204" pitchFamily="18" charset="0"/>
                                </a:rPr>
                                <m:t>𝛽</m:t>
                              </m:r>
                            </m:e>
                            <m:sub>
                              <m:r>
                                <a:rPr lang="en-US" altLang="ja-JP" b="0" i="1" smtClean="0">
                                  <a:latin typeface="Cambria Math" panose="02040503050406030204" pitchFamily="18" charset="0"/>
                                </a:rPr>
                                <m:t>1</m:t>
                              </m:r>
                            </m:sub>
                            <m:sup>
                              <m:r>
                                <a:rPr lang="en-US" altLang="ja-JP" b="0" i="1" smtClean="0">
                                  <a:latin typeface="Cambria Math" panose="02040503050406030204" pitchFamily="18" charset="0"/>
                                </a:rPr>
                                <m:t>∗</m:t>
                              </m:r>
                            </m:sup>
                          </m:sSubSup>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2</m:t>
                              </m:r>
                            </m:sub>
                            <m:sup>
                              <m:r>
                                <a:rPr lang="en-US" altLang="ja-JP" i="1">
                                  <a:latin typeface="Cambria Math" panose="02040503050406030204" pitchFamily="18" charset="0"/>
                                </a:rPr>
                                <m:t>∗</m:t>
                              </m:r>
                            </m:sup>
                          </m:sSubSup>
                          <m:r>
                            <a:rPr kumimoji="1" lang="en-US" altLang="ja-JP" b="0" i="1" smtClean="0">
                              <a:latin typeface="Cambria Math" panose="02040503050406030204" pitchFamily="18" charset="0"/>
                            </a:rPr>
                            <m:t>)</m:t>
                          </m:r>
                          <m:r>
                            <a:rPr lang="ja-JP" altLang="en-US" i="1">
                              <a:latin typeface="Cambria Math" panose="02040503050406030204" pitchFamily="18" charset="0"/>
                            </a:rPr>
                            <m:t>・</m:t>
                          </m:r>
                          <m:r>
                            <a:rPr lang="en-US" altLang="ja-JP" b="0" i="1" smtClean="0">
                              <a:latin typeface="Cambria Math" panose="02040503050406030204" pitchFamily="18" charset="0"/>
                            </a:rPr>
                            <m:t>𝑓</m:t>
                          </m:r>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up>
                                  <m:r>
                                    <a:rPr lang="en-US" altLang="ja-JP" i="1">
                                      <a:latin typeface="Cambria Math" panose="02040503050406030204" pitchFamily="18" charset="0"/>
                                    </a:rPr>
                                    <m:t>∗</m:t>
                                  </m:r>
                                </m:sup>
                              </m:sSubSup>
                              <m:r>
                                <a:rPr lang="en-US" altLang="ja-JP" i="1">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1</m:t>
                              </m:r>
                            </m:sub>
                            <m:sup>
                              <m:r>
                                <a:rPr lang="en-US" altLang="ja-JP" i="1">
                                  <a:latin typeface="Cambria Math" panose="02040503050406030204" pitchFamily="18" charset="0"/>
                                </a:rPr>
                                <m:t>∗</m:t>
                              </m:r>
                            </m:sup>
                          </m:sSubSup>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2</m:t>
                              </m:r>
                            </m:sub>
                            <m:sup>
                              <m:r>
                                <a:rPr lang="en-US" altLang="ja-JP" i="1">
                                  <a:latin typeface="Cambria Math" panose="02040503050406030204" pitchFamily="18" charset="0"/>
                                </a:rPr>
                                <m:t>∗</m:t>
                              </m:r>
                            </m:sup>
                          </m:sSubSup>
                          <m:r>
                            <a:rPr lang="en-US" altLang="ja-JP" b="0" i="1" smtClean="0">
                              <a:latin typeface="Cambria Math" panose="02040503050406030204" pitchFamily="18" charset="0"/>
                            </a:rPr>
                            <m:t>)</m:t>
                          </m:r>
                        </m:num>
                        <m:den>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𝐷𝑎𝑡𝑎</m:t>
                          </m:r>
                          <m:r>
                            <a:rPr kumimoji="1" lang="en-US" altLang="ja-JP" b="0" i="1" smtClean="0">
                              <a:latin typeface="Cambria Math" panose="02040503050406030204" pitchFamily="18" charset="0"/>
                            </a:rPr>
                            <m:t>)</m:t>
                          </m:r>
                        </m:den>
                      </m:f>
                    </m:oMath>
                  </m:oMathPara>
                </a14:m>
                <a:endParaRPr kumimoji="1" lang="en-US" altLang="ja-JP" b="0" dirty="0"/>
              </a:p>
            </p:txBody>
          </p:sp>
        </mc:Choice>
        <mc:Fallback xmlns="">
          <p:sp>
            <p:nvSpPr>
              <p:cNvPr id="10" name="テキスト ボックス 9">
                <a:extLst>
                  <a:ext uri="{FF2B5EF4-FFF2-40B4-BE49-F238E27FC236}">
                    <a16:creationId xmlns:a16="http://schemas.microsoft.com/office/drawing/2014/main" id="{28F7A477-79E0-A44B-AB7E-1C0D8E0F2C97}"/>
                  </a:ext>
                </a:extLst>
              </p:cNvPr>
              <p:cNvSpPr txBox="1">
                <a:spLocks noRot="1" noChangeAspect="1" noMove="1" noResize="1" noEditPoints="1" noAdjustHandles="1" noChangeArrowheads="1" noChangeShapeType="1" noTextEdit="1"/>
              </p:cNvSpPr>
              <p:nvPr/>
            </p:nvSpPr>
            <p:spPr>
              <a:xfrm>
                <a:off x="5948783" y="1568663"/>
                <a:ext cx="5290871" cy="582019"/>
              </a:xfrm>
              <a:prstGeom prst="rect">
                <a:avLst/>
              </a:prstGeom>
              <a:blipFill>
                <a:blip r:embed="rId3"/>
                <a:stretch>
                  <a:fillRect l="-957" t="-4255" r="-718" b="-170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4512569D-1C0A-434D-ACA8-D5B6DBF3949D}"/>
                  </a:ext>
                </a:extLst>
              </p:cNvPr>
              <p:cNvSpPr txBox="1"/>
              <p:nvPr/>
            </p:nvSpPr>
            <p:spPr>
              <a:xfrm>
                <a:off x="2844241" y="5795833"/>
                <a:ext cx="4490909" cy="646331"/>
              </a:xfrm>
              <a:prstGeom prst="rect">
                <a:avLst/>
              </a:prstGeom>
              <a:noFill/>
            </p:spPr>
            <p:txBody>
              <a:bodyPr wrap="none" rtlCol="0">
                <a:spAutoFit/>
              </a:bodyPr>
              <a:lstStyle/>
              <a:p>
                <a:pPr algn="ctr"/>
                <a:r>
                  <a:rPr kumimoji="1" lang="ja-JP" altLang="en-US">
                    <a:solidFill>
                      <a:srgbClr val="009193"/>
                    </a:solidFill>
                  </a:rPr>
                  <a:t>実現したデータをもとに</a:t>
                </a:r>
                <a:endParaRPr kumimoji="1" lang="en-US" altLang="ja-JP" dirty="0">
                  <a:solidFill>
                    <a:srgbClr val="009193"/>
                  </a:solidFill>
                </a:endParaRPr>
              </a:p>
              <a:p>
                <a:pPr algn="ctr"/>
                <a:r>
                  <a:rPr kumimoji="1" lang="ja-JP" altLang="en-US">
                    <a:solidFill>
                      <a:srgbClr val="009193"/>
                    </a:solidFill>
                  </a:rPr>
                  <a:t>どんな</a:t>
                </a:r>
                <a14:m>
                  <m:oMath xmlns:m="http://schemas.openxmlformats.org/officeDocument/2006/math">
                    <m:r>
                      <a:rPr lang="en-US" altLang="ja-JP" i="1">
                        <a:solidFill>
                          <a:srgbClr val="009193"/>
                        </a:solidFill>
                        <a:latin typeface="Cambria Math" panose="02040503050406030204" pitchFamily="18" charset="0"/>
                        <a:ea typeface="Cambria Math" panose="02040503050406030204" pitchFamily="18" charset="0"/>
                      </a:rPr>
                      <m:t>𝛽</m:t>
                    </m:r>
                  </m:oMath>
                </a14:m>
                <a:r>
                  <a:rPr kumimoji="1" lang="ja-JP" altLang="en-US">
                    <a:solidFill>
                      <a:srgbClr val="009193"/>
                    </a:solidFill>
                  </a:rPr>
                  <a:t>の分布が実現しやすいのか知りたい</a:t>
                </a:r>
              </a:p>
            </p:txBody>
          </p:sp>
        </mc:Choice>
        <mc:Fallback xmlns="">
          <p:sp>
            <p:nvSpPr>
              <p:cNvPr id="33" name="テキスト ボックス 32">
                <a:extLst>
                  <a:ext uri="{FF2B5EF4-FFF2-40B4-BE49-F238E27FC236}">
                    <a16:creationId xmlns:a16="http://schemas.microsoft.com/office/drawing/2014/main" id="{4512569D-1C0A-434D-ACA8-D5B6DBF3949D}"/>
                  </a:ext>
                </a:extLst>
              </p:cNvPr>
              <p:cNvSpPr txBox="1">
                <a:spLocks noRot="1" noChangeAspect="1" noMove="1" noResize="1" noEditPoints="1" noAdjustHandles="1" noChangeArrowheads="1" noChangeShapeType="1" noTextEdit="1"/>
              </p:cNvSpPr>
              <p:nvPr/>
            </p:nvSpPr>
            <p:spPr>
              <a:xfrm>
                <a:off x="2844241" y="5795833"/>
                <a:ext cx="4490909" cy="646331"/>
              </a:xfrm>
              <a:prstGeom prst="rect">
                <a:avLst/>
              </a:prstGeom>
              <a:blipFill>
                <a:blip r:embed="rId4"/>
                <a:stretch>
                  <a:fillRect l="-847" t="-5769" r="-565" b="-11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F01F22B-705E-9D41-B239-D7E2693ED5D3}"/>
                  </a:ext>
                </a:extLst>
              </p:cNvPr>
              <p:cNvSpPr txBox="1"/>
              <p:nvPr/>
            </p:nvSpPr>
            <p:spPr>
              <a:xfrm>
                <a:off x="6716481" y="2299014"/>
                <a:ext cx="5066194" cy="6647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𝑓</m:t>
                          </m:r>
                          <m:r>
                            <a:rPr lang="en-US" altLang="ja-JP" i="1">
                              <a:latin typeface="Cambria Math" panose="02040503050406030204" pitchFamily="18" charset="0"/>
                            </a:rPr>
                            <m:t>(</m:t>
                          </m:r>
                          <m:r>
                            <a:rPr lang="en-US" altLang="ja-JP" i="1">
                              <a:latin typeface="Cambria Math" panose="02040503050406030204" pitchFamily="18" charset="0"/>
                            </a:rPr>
                            <m:t>𝐷𝑎𝑡𝑎</m:t>
                          </m:r>
                          <m:r>
                            <a:rPr lang="en-US" altLang="ja-JP" i="1">
                              <a:latin typeface="Cambria Math" panose="02040503050406030204" pitchFamily="18" charset="0"/>
                            </a:rPr>
                            <m:t>|</m:t>
                          </m:r>
                          <m:sSubSup>
                            <m:sSubSupPr>
                              <m:ctrlPr>
                                <a:rPr lang="en-US" altLang="ja-JP" i="1" smtClean="0">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up>
                              <m:r>
                                <a:rPr lang="en-US" altLang="ja-JP" i="1">
                                  <a:latin typeface="Cambria Math" panose="02040503050406030204" pitchFamily="18" charset="0"/>
                                </a:rPr>
                                <m:t>∗</m:t>
                              </m:r>
                            </m:sup>
                          </m:sSubSup>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1</m:t>
                              </m:r>
                            </m:sub>
                            <m:sup>
                              <m:r>
                                <a:rPr lang="en-US" altLang="ja-JP" i="1">
                                  <a:latin typeface="Cambria Math" panose="02040503050406030204" pitchFamily="18" charset="0"/>
                                </a:rPr>
                                <m:t>∗</m:t>
                              </m:r>
                            </m:sup>
                          </m:sSubSup>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2</m:t>
                              </m:r>
                            </m:sub>
                            <m:sup>
                              <m:r>
                                <a:rPr lang="en-US" altLang="ja-JP" i="1">
                                  <a:latin typeface="Cambria Math" panose="02040503050406030204" pitchFamily="18" charset="0"/>
                                </a:rPr>
                                <m:t>∗</m:t>
                              </m:r>
                            </m:sup>
                          </m:sSubSup>
                          <m:r>
                            <a:rPr lang="en-US" altLang="ja-JP" i="1">
                              <a:latin typeface="Cambria Math" panose="02040503050406030204" pitchFamily="18" charset="0"/>
                            </a:rPr>
                            <m:t>)</m:t>
                          </m:r>
                          <m:r>
                            <a:rPr lang="ja-JP" altLang="en-US" i="1">
                              <a:latin typeface="Cambria Math" panose="02040503050406030204" pitchFamily="18" charset="0"/>
                            </a:rPr>
                            <m:t>・</m:t>
                          </m:r>
                          <m:r>
                            <a:rPr lang="en-US" altLang="ja-JP" i="1">
                              <a:latin typeface="Cambria Math" panose="02040503050406030204" pitchFamily="18" charset="0"/>
                            </a:rPr>
                            <m:t>𝑓</m:t>
                          </m:r>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up>
                                  <m:r>
                                    <a:rPr lang="en-US" altLang="ja-JP" i="1">
                                      <a:latin typeface="Cambria Math" panose="02040503050406030204" pitchFamily="18" charset="0"/>
                                    </a:rPr>
                                    <m:t>∗</m:t>
                                  </m:r>
                                </m:sup>
                              </m:sSubSup>
                              <m:r>
                                <a:rPr lang="en-US" altLang="ja-JP" i="1">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1</m:t>
                              </m:r>
                            </m:sub>
                            <m:sup>
                              <m:r>
                                <a:rPr lang="en-US" altLang="ja-JP" i="1">
                                  <a:latin typeface="Cambria Math" panose="02040503050406030204" pitchFamily="18" charset="0"/>
                                </a:rPr>
                                <m:t>∗</m:t>
                              </m:r>
                            </m:sup>
                          </m:sSubSup>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2</m:t>
                              </m:r>
                            </m:sub>
                            <m:sup>
                              <m:r>
                                <a:rPr lang="en-US" altLang="ja-JP" i="1">
                                  <a:latin typeface="Cambria Math" panose="02040503050406030204" pitchFamily="18" charset="0"/>
                                </a:rPr>
                                <m:t>∗</m:t>
                              </m:r>
                            </m:sup>
                          </m:sSubSup>
                          <m:r>
                            <a:rPr lang="en-US" altLang="ja-JP" i="1">
                              <a:latin typeface="Cambria Math" panose="02040503050406030204" pitchFamily="18" charset="0"/>
                            </a:rPr>
                            <m:t>)</m:t>
                          </m:r>
                        </m:num>
                        <m:den>
                          <m:nary>
                            <m:naryPr>
                              <m:chr m:val="∭"/>
                              <m:limLoc m:val="undOvr"/>
                              <m:ctrlPr>
                                <a:rPr lang="en-US" altLang="ja-JP" i="1" smtClean="0">
                                  <a:latin typeface="Cambria Math" panose="02040503050406030204" pitchFamily="18" charset="0"/>
                                </a:rPr>
                              </m:ctrlPr>
                            </m:naryPr>
                            <m:sub>
                              <m:r>
                                <m:rPr>
                                  <m:brk m:alnAt="24"/>
                                </m:rPr>
                                <a:rPr lang="en-US" altLang="ja-JP" b="0" i="1" smtClean="0">
                                  <a:latin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m:t>
                              </m:r>
                            </m:sub>
                            <m:sup>
                              <m:r>
                                <a:rPr lang="en-US" altLang="ja-JP" i="1" smtClean="0">
                                  <a:latin typeface="Cambria Math" panose="02040503050406030204" pitchFamily="18" charset="0"/>
                                  <a:ea typeface="Cambria Math" panose="02040503050406030204" pitchFamily="18" charset="0"/>
                                </a:rPr>
                                <m:t>∞</m:t>
                              </m:r>
                            </m:sup>
                            <m:e>
                              <m:r>
                                <a:rPr lang="en-US" altLang="ja-JP" i="1">
                                  <a:latin typeface="Cambria Math" panose="02040503050406030204" pitchFamily="18" charset="0"/>
                                </a:rPr>
                                <m:t>𝑓</m:t>
                              </m:r>
                              <m:r>
                                <a:rPr lang="en-US" altLang="ja-JP" i="1">
                                  <a:latin typeface="Cambria Math" panose="02040503050406030204" pitchFamily="18" charset="0"/>
                                </a:rPr>
                                <m:t>(</m:t>
                              </m:r>
                              <m:r>
                                <a:rPr lang="en-US" altLang="ja-JP" i="1">
                                  <a:latin typeface="Cambria Math" panose="02040503050406030204" pitchFamily="18" charset="0"/>
                                </a:rPr>
                                <m:t>𝐷𝑎𝑡𝑎</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𝐵</m:t>
                                  </m:r>
                                </m:e>
                                <m:sub>
                                  <m:r>
                                    <a:rPr lang="en-US" altLang="ja-JP" i="1">
                                      <a:latin typeface="Cambria Math" panose="02040503050406030204" pitchFamily="18" charset="0"/>
                                    </a:rPr>
                                    <m:t>2</m:t>
                                  </m:r>
                                </m:sub>
                              </m:sSub>
                              <m:r>
                                <a:rPr lang="en-US" altLang="ja-JP" i="1">
                                  <a:latin typeface="Cambria Math" panose="02040503050406030204" pitchFamily="18" charset="0"/>
                                </a:rPr>
                                <m:t>)</m:t>
                              </m:r>
                              <m:r>
                                <a:rPr lang="ja-JP" altLang="en-US" i="1">
                                  <a:latin typeface="Cambria Math" panose="02040503050406030204" pitchFamily="18" charset="0"/>
                                </a:rPr>
                                <m:t>・</m:t>
                              </m:r>
                              <m:r>
                                <a:rPr lang="en-US" altLang="ja-JP" i="1">
                                  <a:latin typeface="Cambria Math" panose="02040503050406030204" pitchFamily="18" charset="0"/>
                                </a:rPr>
                                <m:t>𝑓</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ea typeface="Cambria Math" panose="02040503050406030204" pitchFamily="18" charset="0"/>
                                    </a:rPr>
                                    <m:t>2</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𝑑</m:t>
                                  </m:r>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Sub>
                              <m:r>
                                <a:rPr lang="en-US" altLang="ja-JP" b="0" i="1" smtClean="0">
                                  <a:latin typeface="Cambria Math" panose="02040503050406030204" pitchFamily="18" charset="0"/>
                                </a:rPr>
                                <m:t>𝑑</m:t>
                              </m:r>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1</m:t>
                                  </m:r>
                                </m:sub>
                              </m:sSub>
                              <m:r>
                                <a:rPr lang="en-US" altLang="ja-JP" b="0" i="1" smtClean="0">
                                  <a:latin typeface="Cambria Math" panose="02040503050406030204" pitchFamily="18" charset="0"/>
                                </a:rPr>
                                <m:t>𝑑</m:t>
                              </m:r>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ea typeface="Cambria Math" panose="02040503050406030204" pitchFamily="18" charset="0"/>
                                    </a:rPr>
                                    <m:t>2</m:t>
                                  </m:r>
                                </m:sub>
                              </m:sSub>
                            </m:e>
                          </m:nary>
                        </m:den>
                      </m:f>
                    </m:oMath>
                  </m:oMathPara>
                </a14:m>
                <a:endParaRPr kumimoji="1" lang="ja-JP" altLang="en-US"/>
              </a:p>
            </p:txBody>
          </p:sp>
        </mc:Choice>
        <mc:Fallback xmlns="">
          <p:sp>
            <p:nvSpPr>
              <p:cNvPr id="35" name="テキスト ボックス 34">
                <a:extLst>
                  <a:ext uri="{FF2B5EF4-FFF2-40B4-BE49-F238E27FC236}">
                    <a16:creationId xmlns:a16="http://schemas.microsoft.com/office/drawing/2014/main" id="{2F01F22B-705E-9D41-B239-D7E2693ED5D3}"/>
                  </a:ext>
                </a:extLst>
              </p:cNvPr>
              <p:cNvSpPr txBox="1">
                <a:spLocks noRot="1" noChangeAspect="1" noMove="1" noResize="1" noEditPoints="1" noAdjustHandles="1" noChangeArrowheads="1" noChangeShapeType="1" noTextEdit="1"/>
              </p:cNvSpPr>
              <p:nvPr/>
            </p:nvSpPr>
            <p:spPr>
              <a:xfrm>
                <a:off x="6716481" y="2299014"/>
                <a:ext cx="5066194" cy="664734"/>
              </a:xfrm>
              <a:prstGeom prst="rect">
                <a:avLst/>
              </a:prstGeom>
              <a:blipFill>
                <a:blip r:embed="rId5"/>
                <a:stretch>
                  <a:fillRect l="-3750" t="-33333" b="-1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8F98F257-1A42-5E41-963E-50E89B796021}"/>
                  </a:ext>
                </a:extLst>
              </p:cNvPr>
              <p:cNvSpPr txBox="1"/>
              <p:nvPr/>
            </p:nvSpPr>
            <p:spPr>
              <a:xfrm>
                <a:off x="2887810" y="4860465"/>
                <a:ext cx="6002541" cy="369332"/>
              </a:xfrm>
              <a:prstGeom prst="rect">
                <a:avLst/>
              </a:prstGeom>
              <a:noFill/>
            </p:spPr>
            <p:txBody>
              <a:bodyPr wrap="none" rtlCol="0">
                <a:spAutoFit/>
              </a:bodyPr>
              <a:lstStyle/>
              <a:p>
                <a:r>
                  <a:rPr kumimoji="1" lang="ja-JP" altLang="en-US"/>
                  <a:t>実現した</a:t>
                </a:r>
                <a:r>
                  <a:rPr lang="ja-JP" altLang="en-US"/>
                  <a:t>関係を捉える</a:t>
                </a:r>
                <a14:m>
                  <m:oMath xmlns:m="http://schemas.openxmlformats.org/officeDocument/2006/math">
                    <m:r>
                      <a:rPr lang="en-US" altLang="ja-JP" i="1">
                        <a:latin typeface="Cambria Math" panose="02040503050406030204" pitchFamily="18" charset="0"/>
                        <a:ea typeface="Cambria Math" panose="02040503050406030204" pitchFamily="18" charset="0"/>
                      </a:rPr>
                      <m:t>𝛽</m:t>
                    </m:r>
                  </m:oMath>
                </a14:m>
                <a:r>
                  <a:rPr kumimoji="1" lang="ja-JP" altLang="en-US"/>
                  <a:t>の分布にも色々な可能性があるある</a:t>
                </a:r>
              </a:p>
            </p:txBody>
          </p:sp>
        </mc:Choice>
        <mc:Fallback xmlns="">
          <p:sp>
            <p:nvSpPr>
              <p:cNvPr id="65" name="テキスト ボックス 64">
                <a:extLst>
                  <a:ext uri="{FF2B5EF4-FFF2-40B4-BE49-F238E27FC236}">
                    <a16:creationId xmlns:a16="http://schemas.microsoft.com/office/drawing/2014/main" id="{8F98F257-1A42-5E41-963E-50E89B796021}"/>
                  </a:ext>
                </a:extLst>
              </p:cNvPr>
              <p:cNvSpPr txBox="1">
                <a:spLocks noRot="1" noChangeAspect="1" noMove="1" noResize="1" noEditPoints="1" noAdjustHandles="1" noChangeArrowheads="1" noChangeShapeType="1" noTextEdit="1"/>
              </p:cNvSpPr>
              <p:nvPr/>
            </p:nvSpPr>
            <p:spPr>
              <a:xfrm>
                <a:off x="2887810" y="4860465"/>
                <a:ext cx="6002541" cy="369332"/>
              </a:xfrm>
              <a:prstGeom prst="rect">
                <a:avLst/>
              </a:prstGeom>
              <a:blipFill>
                <a:blip r:embed="rId6"/>
                <a:stretch>
                  <a:fillRect l="-846" t="-10000" b="-23333"/>
                </a:stretch>
              </a:blipFill>
            </p:spPr>
            <p:txBody>
              <a:bodyPr/>
              <a:lstStyle/>
              <a:p>
                <a:r>
                  <a:rPr lang="ja-JP" altLang="en-US">
                    <a:noFill/>
                  </a:rPr>
                  <a:t> </a:t>
                </a:r>
              </a:p>
            </p:txBody>
          </p:sp>
        </mc:Fallback>
      </mc:AlternateContent>
      <p:cxnSp>
        <p:nvCxnSpPr>
          <p:cNvPr id="67" name="直線矢印コネクタ 66">
            <a:extLst>
              <a:ext uri="{FF2B5EF4-FFF2-40B4-BE49-F238E27FC236}">
                <a16:creationId xmlns:a16="http://schemas.microsoft.com/office/drawing/2014/main" id="{890E1756-6931-2848-B990-F9DD747F5AC3}"/>
              </a:ext>
            </a:extLst>
          </p:cNvPr>
          <p:cNvCxnSpPr>
            <a:cxnSpLocks/>
          </p:cNvCxnSpPr>
          <p:nvPr/>
        </p:nvCxnSpPr>
        <p:spPr>
          <a:xfrm flipV="1">
            <a:off x="6395570" y="3180157"/>
            <a:ext cx="1675004" cy="1527162"/>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C59FEAB7-1799-8441-93EA-460882C8155E}"/>
              </a:ext>
            </a:extLst>
          </p:cNvPr>
          <p:cNvCxnSpPr/>
          <p:nvPr/>
        </p:nvCxnSpPr>
        <p:spPr>
          <a:xfrm flipH="1">
            <a:off x="1368509" y="4131651"/>
            <a:ext cx="507614" cy="650568"/>
          </a:xfrm>
          <a:prstGeom prst="straightConnector1">
            <a:avLst/>
          </a:prstGeom>
          <a:ln w="1905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9" name="直線コネクタ 68">
            <a:extLst>
              <a:ext uri="{FF2B5EF4-FFF2-40B4-BE49-F238E27FC236}">
                <a16:creationId xmlns:a16="http://schemas.microsoft.com/office/drawing/2014/main" id="{176DCA25-A322-1644-9FD0-3FC09871E3EC}"/>
              </a:ext>
            </a:extLst>
          </p:cNvPr>
          <p:cNvCxnSpPr/>
          <p:nvPr/>
        </p:nvCxnSpPr>
        <p:spPr>
          <a:xfrm flipV="1">
            <a:off x="7044076" y="3051046"/>
            <a:ext cx="4750508" cy="4181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2" name="雲 41">
            <a:extLst>
              <a:ext uri="{FF2B5EF4-FFF2-40B4-BE49-F238E27FC236}">
                <a16:creationId xmlns:a16="http://schemas.microsoft.com/office/drawing/2014/main" id="{B57AF668-42D0-0142-9AF1-120E272F4DFE}"/>
              </a:ext>
            </a:extLst>
          </p:cNvPr>
          <p:cNvSpPr/>
          <p:nvPr/>
        </p:nvSpPr>
        <p:spPr>
          <a:xfrm>
            <a:off x="740228" y="1373629"/>
            <a:ext cx="3712028" cy="1673745"/>
          </a:xfrm>
          <a:prstGeom prst="cloud">
            <a:avLst/>
          </a:prstGeom>
          <a:solidFill>
            <a:schemeClr val="bg1">
              <a:lumMod val="7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4" name="直線矢印コネクタ 43">
            <a:extLst>
              <a:ext uri="{FF2B5EF4-FFF2-40B4-BE49-F238E27FC236}">
                <a16:creationId xmlns:a16="http://schemas.microsoft.com/office/drawing/2014/main" id="{52E9C0F1-0EB9-5F45-B172-29567441EDB2}"/>
              </a:ext>
            </a:extLst>
          </p:cNvPr>
          <p:cNvCxnSpPr>
            <a:stCxn id="42" idx="1"/>
          </p:cNvCxnSpPr>
          <p:nvPr/>
        </p:nvCxnSpPr>
        <p:spPr>
          <a:xfrm flipH="1">
            <a:off x="2088628" y="3045592"/>
            <a:ext cx="507614" cy="650568"/>
          </a:xfrm>
          <a:prstGeom prst="straightConnector1">
            <a:avLst/>
          </a:prstGeom>
          <a:ln w="1905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9" name="直線矢印コネクタ 48">
            <a:extLst>
              <a:ext uri="{FF2B5EF4-FFF2-40B4-BE49-F238E27FC236}">
                <a16:creationId xmlns:a16="http://schemas.microsoft.com/office/drawing/2014/main" id="{744D8BB9-F59E-824F-BEF7-787D33EE3382}"/>
              </a:ext>
            </a:extLst>
          </p:cNvPr>
          <p:cNvCxnSpPr>
            <a:cxnSpLocks/>
            <a:stCxn id="42" idx="0"/>
          </p:cNvCxnSpPr>
          <p:nvPr/>
        </p:nvCxnSpPr>
        <p:spPr>
          <a:xfrm>
            <a:off x="4449163" y="2210502"/>
            <a:ext cx="711731" cy="725452"/>
          </a:xfrm>
          <a:prstGeom prst="straightConnector1">
            <a:avLst/>
          </a:prstGeom>
          <a:ln w="1905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49319AB6-C84B-444A-B6DD-BB2F3DF02366}"/>
                  </a:ext>
                </a:extLst>
              </p:cNvPr>
              <p:cNvSpPr txBox="1"/>
              <p:nvPr/>
            </p:nvSpPr>
            <p:spPr>
              <a:xfrm>
                <a:off x="1249088" y="1846419"/>
                <a:ext cx="2469843" cy="276999"/>
              </a:xfrm>
              <a:prstGeom prst="rect">
                <a:avLst/>
              </a:prstGeom>
              <a:noFill/>
              <a:ln w="1905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𝛽</m:t>
                          </m:r>
                        </m:e>
                        <m:sub>
                          <m:r>
                            <a:rPr kumimoji="1" lang="en-US" altLang="ja-JP" b="0" i="1" smtClean="0">
                              <a:latin typeface="Cambria Math" panose="02040503050406030204" pitchFamily="18" charset="0"/>
                            </a:rPr>
                            <m:t>0</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𝛽</m:t>
                          </m:r>
                        </m:e>
                        <m:sub>
                          <m:r>
                            <a:rPr kumimoji="1" lang="en-US" altLang="ja-JP" b="0" i="1" smtClean="0">
                              <a:latin typeface="Cambria Math" panose="02040503050406030204" pitchFamily="18" charset="0"/>
                            </a:rPr>
                            <m:t>1</m:t>
                          </m:r>
                        </m:sub>
                      </m:s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𝑋</m:t>
                          </m:r>
                        </m:e>
                        <m:sub>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b="0" i="1" smtClean="0">
                              <a:latin typeface="Cambria Math" panose="02040503050406030204" pitchFamily="18" charset="0"/>
                              <a:ea typeface="Cambria Math" panose="02040503050406030204" pitchFamily="18" charset="0"/>
                            </a:rPr>
                            <m:t>2</m:t>
                          </m:r>
                        </m:sub>
                      </m:sSub>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𝑋</m:t>
                          </m:r>
                        </m:e>
                        <m:sub>
                          <m:r>
                            <a:rPr lang="en-US" altLang="ja-JP" b="0" i="1" smtClean="0">
                              <a:latin typeface="Cambria Math" panose="02040503050406030204" pitchFamily="18" charset="0"/>
                            </a:rPr>
                            <m:t>𝑖</m:t>
                          </m:r>
                          <m:r>
                            <a:rPr lang="en-US" altLang="ja-JP" b="0" i="1" smtClean="0">
                              <a:latin typeface="Cambria Math" panose="02040503050406030204" pitchFamily="18" charset="0"/>
                            </a:rPr>
                            <m:t>2</m:t>
                          </m:r>
                        </m:sub>
                      </m:sSub>
                    </m:oMath>
                  </m:oMathPara>
                </a14:m>
                <a:endParaRPr kumimoji="1" lang="ja-JP" altLang="en-US"/>
              </a:p>
            </p:txBody>
          </p:sp>
        </mc:Choice>
        <mc:Fallback xmlns="">
          <p:sp>
            <p:nvSpPr>
              <p:cNvPr id="36" name="テキスト ボックス 35">
                <a:extLst>
                  <a:ext uri="{FF2B5EF4-FFF2-40B4-BE49-F238E27FC236}">
                    <a16:creationId xmlns:a16="http://schemas.microsoft.com/office/drawing/2014/main" id="{49319AB6-C84B-444A-B6DD-BB2F3DF02366}"/>
                  </a:ext>
                </a:extLst>
              </p:cNvPr>
              <p:cNvSpPr txBox="1">
                <a:spLocks noRot="1" noChangeAspect="1" noMove="1" noResize="1" noEditPoints="1" noAdjustHandles="1" noChangeArrowheads="1" noChangeShapeType="1" noTextEdit="1"/>
              </p:cNvSpPr>
              <p:nvPr/>
            </p:nvSpPr>
            <p:spPr>
              <a:xfrm>
                <a:off x="1249088" y="1846419"/>
                <a:ext cx="2469843" cy="276999"/>
              </a:xfrm>
              <a:prstGeom prst="rect">
                <a:avLst/>
              </a:prstGeom>
              <a:blipFill>
                <a:blip r:embed="rId7"/>
                <a:stretch>
                  <a:fillRect l="-513" b="-39130"/>
                </a:stretch>
              </a:blipFill>
              <a:ln w="19050">
                <a:noFill/>
              </a:ln>
            </p:spPr>
            <p:txBody>
              <a:bodyPr/>
              <a:lstStyle/>
              <a:p>
                <a:r>
                  <a:rPr lang="ja-JP" altLang="en-US">
                    <a:noFill/>
                  </a:rPr>
                  <a:t> </a:t>
                </a:r>
              </a:p>
            </p:txBody>
          </p:sp>
        </mc:Fallback>
      </mc:AlternateContent>
      <p:cxnSp>
        <p:nvCxnSpPr>
          <p:cNvPr id="61" name="直線矢印コネクタ 60">
            <a:extLst>
              <a:ext uri="{FF2B5EF4-FFF2-40B4-BE49-F238E27FC236}">
                <a16:creationId xmlns:a16="http://schemas.microsoft.com/office/drawing/2014/main" id="{8F0AC649-9BC6-3C47-9389-61CADFE72F64}"/>
              </a:ext>
            </a:extLst>
          </p:cNvPr>
          <p:cNvCxnSpPr>
            <a:cxnSpLocks/>
          </p:cNvCxnSpPr>
          <p:nvPr/>
        </p:nvCxnSpPr>
        <p:spPr>
          <a:xfrm>
            <a:off x="1876123" y="4157230"/>
            <a:ext cx="0" cy="602157"/>
          </a:xfrm>
          <a:prstGeom prst="straightConnector1">
            <a:avLst/>
          </a:prstGeom>
          <a:ln w="1905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2" name="直線矢印コネクタ 61">
            <a:extLst>
              <a:ext uri="{FF2B5EF4-FFF2-40B4-BE49-F238E27FC236}">
                <a16:creationId xmlns:a16="http://schemas.microsoft.com/office/drawing/2014/main" id="{22EEE7E1-9434-4947-B1C1-345D8EF571C2}"/>
              </a:ext>
            </a:extLst>
          </p:cNvPr>
          <p:cNvCxnSpPr>
            <a:cxnSpLocks/>
          </p:cNvCxnSpPr>
          <p:nvPr/>
        </p:nvCxnSpPr>
        <p:spPr>
          <a:xfrm>
            <a:off x="1876123" y="4157230"/>
            <a:ext cx="587642" cy="602157"/>
          </a:xfrm>
          <a:prstGeom prst="straightConnector1">
            <a:avLst/>
          </a:prstGeom>
          <a:ln w="1905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C3C92E4C-A4F7-C44B-9E52-310DFEC3C608}"/>
                  </a:ext>
                </a:extLst>
              </p:cNvPr>
              <p:cNvSpPr txBox="1"/>
              <p:nvPr/>
            </p:nvSpPr>
            <p:spPr>
              <a:xfrm>
                <a:off x="1301213" y="2215751"/>
                <a:ext cx="2911053" cy="276999"/>
              </a:xfrm>
              <a:prstGeom prst="rect">
                <a:avLst/>
              </a:prstGeom>
              <a:noFill/>
              <a:ln w="19050">
                <a:noFill/>
              </a:ln>
            </p:spPr>
            <p:txBody>
              <a:bodyPr wrap="none" lIns="0" tIns="0" rIns="0" bIns="0" rtlCol="0">
                <a:spAutoFit/>
              </a:bodyPr>
              <a:lstStyle/>
              <a:p>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𝑌</m:t>
                        </m:r>
                      </m:e>
                      <m:sub>
                        <m:r>
                          <a:rPr kumimoji="1" lang="en-US" altLang="ja-JP" b="0" i="1" smtClean="0">
                            <a:latin typeface="Cambria Math" panose="02040503050406030204" pitchFamily="18" charset="0"/>
                          </a:rPr>
                          <m:t>𝑖</m:t>
                        </m:r>
                      </m:sub>
                    </m:sSub>
                    <m:r>
                      <a:rPr lang="en-US" altLang="ja-JP" i="1">
                        <a:latin typeface="Cambria Math" panose="02040503050406030204" pitchFamily="18" charset="0"/>
                      </a:rPr>
                      <m:t>〜</m:t>
                    </m:r>
                    <m:r>
                      <a:rPr lang="en-US" altLang="ja-JP" b="0" i="1" smtClean="0">
                        <a:latin typeface="Cambria Math" panose="02040503050406030204" pitchFamily="18" charset="0"/>
                      </a:rPr>
                      <m:t>𝐵𝑖𝑛𝑛𝑜𝑚</m:t>
                    </m:r>
                    <m:r>
                      <a:rPr lang="en-US" altLang="ja-JP" b="0" i="1" smtClean="0">
                        <a:latin typeface="Cambria Math" panose="02040503050406030204" pitchFamily="18" charset="0"/>
                      </a:rPr>
                      <m:t>(</m:t>
                    </m:r>
                    <m:r>
                      <a:rPr lang="en-US" altLang="ja-JP" b="0" i="1" smtClean="0">
                        <a:latin typeface="Cambria Math" panose="02040503050406030204" pitchFamily="18" charset="0"/>
                      </a:rPr>
                      <m:t>𝑁</m:t>
                    </m:r>
                    <m:r>
                      <a:rPr lang="en-US" altLang="ja-JP" b="1" i="1" smtClean="0">
                        <a:solidFill>
                          <a:srgbClr val="009193"/>
                        </a:solidFill>
                        <a:latin typeface="Cambria Math" panose="02040503050406030204" pitchFamily="18" charset="0"/>
                      </a:rPr>
                      <m:t>, </m:t>
                    </m:r>
                    <m:r>
                      <a:rPr lang="en-US" altLang="ja-JP" b="0" i="1" smtClean="0">
                        <a:solidFill>
                          <a:schemeClr val="tx1"/>
                        </a:solidFill>
                        <a:latin typeface="Cambria Math" panose="02040503050406030204" pitchFamily="18" charset="0"/>
                      </a:rPr>
                      <m:t>𝑙𝑜𝑔𝑖𝑠𝑡𝑖𝑐</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𝑃</m:t>
                        </m:r>
                      </m:e>
                      <m:sub>
                        <m:r>
                          <a:rPr lang="en-US" altLang="ja-JP" i="1">
                            <a:latin typeface="Cambria Math" panose="02040503050406030204" pitchFamily="18" charset="0"/>
                          </a:rPr>
                          <m:t>𝑖</m:t>
                        </m:r>
                      </m:sub>
                    </m:sSub>
                    <m:r>
                      <a:rPr lang="en-US" altLang="ja-JP" b="0" i="1" smtClean="0">
                        <a:latin typeface="Cambria Math" panose="02040503050406030204" pitchFamily="18" charset="0"/>
                      </a:rPr>
                      <m:t>)</m:t>
                    </m:r>
                  </m:oMath>
                </a14:m>
                <a:r>
                  <a:rPr kumimoji="1" lang="en-US" altLang="ja-JP" b="0" dirty="0"/>
                  <a:t>)</a:t>
                </a:r>
              </a:p>
            </p:txBody>
          </p:sp>
        </mc:Choice>
        <mc:Fallback xmlns="">
          <p:sp>
            <p:nvSpPr>
              <p:cNvPr id="37" name="テキスト ボックス 36">
                <a:extLst>
                  <a:ext uri="{FF2B5EF4-FFF2-40B4-BE49-F238E27FC236}">
                    <a16:creationId xmlns:a16="http://schemas.microsoft.com/office/drawing/2014/main" id="{C3C92E4C-A4F7-C44B-9E52-310DFEC3C608}"/>
                  </a:ext>
                </a:extLst>
              </p:cNvPr>
              <p:cNvSpPr txBox="1">
                <a:spLocks noRot="1" noChangeAspect="1" noMove="1" noResize="1" noEditPoints="1" noAdjustHandles="1" noChangeArrowheads="1" noChangeShapeType="1" noTextEdit="1"/>
              </p:cNvSpPr>
              <p:nvPr/>
            </p:nvSpPr>
            <p:spPr>
              <a:xfrm>
                <a:off x="1301213" y="2215751"/>
                <a:ext cx="2911053" cy="276999"/>
              </a:xfrm>
              <a:prstGeom prst="rect">
                <a:avLst/>
              </a:prstGeom>
              <a:blipFill>
                <a:blip r:embed="rId8"/>
                <a:stretch>
                  <a:fillRect l="-2609" t="-26087" r="-1304" b="-47826"/>
                </a:stretch>
              </a:blipFill>
              <a:ln w="19050">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437B4484-842F-CB4E-81C3-213867122DFA}"/>
                  </a:ext>
                </a:extLst>
              </p:cNvPr>
              <p:cNvSpPr txBox="1"/>
              <p:nvPr/>
            </p:nvSpPr>
            <p:spPr>
              <a:xfrm>
                <a:off x="736933" y="3764881"/>
                <a:ext cx="2469586" cy="276999"/>
              </a:xfrm>
              <a:prstGeom prst="rect">
                <a:avLst/>
              </a:prstGeom>
              <a:noFill/>
              <a:ln w="19050">
                <a:solidFill>
                  <a:schemeClr val="bg1">
                    <a:lumMod val="50000"/>
                  </a:schemeClr>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𝑝</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𝛽</m:t>
                          </m:r>
                        </m:e>
                        <m:sub>
                          <m:r>
                            <a:rPr kumimoji="1" lang="en-US" altLang="ja-JP" b="0" i="1" smtClean="0">
                              <a:latin typeface="Cambria Math" panose="02040503050406030204" pitchFamily="18" charset="0"/>
                            </a:rPr>
                            <m:t>0</m:t>
                          </m:r>
                        </m:sub>
                      </m:sSub>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1</m:t>
                          </m:r>
                        </m:sub>
                      </m:s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b="0" i="1" smtClean="0">
                              <a:latin typeface="Cambria Math" panose="02040503050406030204" pitchFamily="18" charset="0"/>
                              <a:ea typeface="Cambria Math" panose="02040503050406030204" pitchFamily="18" charset="0"/>
                            </a:rPr>
                            <m:t>2</m:t>
                          </m:r>
                        </m:sub>
                      </m:sSub>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r>
                            <a:rPr lang="en-US" altLang="ja-JP" b="0" i="1" smtClean="0">
                              <a:latin typeface="Cambria Math" panose="02040503050406030204" pitchFamily="18" charset="0"/>
                            </a:rPr>
                            <m:t>2</m:t>
                          </m:r>
                        </m:sub>
                      </m:sSub>
                    </m:oMath>
                  </m:oMathPara>
                </a14:m>
                <a:endParaRPr kumimoji="1" lang="ja-JP" altLang="en-US"/>
              </a:p>
            </p:txBody>
          </p:sp>
        </mc:Choice>
        <mc:Fallback xmlns="">
          <p:sp>
            <p:nvSpPr>
              <p:cNvPr id="50" name="テキスト ボックス 49">
                <a:extLst>
                  <a:ext uri="{FF2B5EF4-FFF2-40B4-BE49-F238E27FC236}">
                    <a16:creationId xmlns:a16="http://schemas.microsoft.com/office/drawing/2014/main" id="{437B4484-842F-CB4E-81C3-213867122DFA}"/>
                  </a:ext>
                </a:extLst>
              </p:cNvPr>
              <p:cNvSpPr txBox="1">
                <a:spLocks noRot="1" noChangeAspect="1" noMove="1" noResize="1" noEditPoints="1" noAdjustHandles="1" noChangeArrowheads="1" noChangeShapeType="1" noTextEdit="1"/>
              </p:cNvSpPr>
              <p:nvPr/>
            </p:nvSpPr>
            <p:spPr>
              <a:xfrm>
                <a:off x="736933" y="3764881"/>
                <a:ext cx="2469586" cy="276999"/>
              </a:xfrm>
              <a:prstGeom prst="rect">
                <a:avLst/>
              </a:prstGeom>
              <a:blipFill>
                <a:blip r:embed="rId9"/>
                <a:stretch>
                  <a:fillRect b="-33333"/>
                </a:stretch>
              </a:blipFill>
              <a:ln w="19050">
                <a:solidFill>
                  <a:schemeClr val="bg1">
                    <a:lumMod val="50000"/>
                  </a:schemeClr>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0DCA9027-37EE-BF49-8581-6271A4AEF7DD}"/>
                  </a:ext>
                </a:extLst>
              </p:cNvPr>
              <p:cNvSpPr txBox="1"/>
              <p:nvPr/>
            </p:nvSpPr>
            <p:spPr>
              <a:xfrm>
                <a:off x="3338570" y="3003285"/>
                <a:ext cx="2314672" cy="276999"/>
              </a:xfrm>
              <a:prstGeom prst="rect">
                <a:avLst/>
              </a:prstGeom>
              <a:noFill/>
              <a:ln w="1905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i="1" smtClean="0">
                          <a:latin typeface="Cambria Math" panose="02040503050406030204" pitchFamily="18" charset="0"/>
                        </a:rPr>
                        <m:t>𝑝</m:t>
                      </m:r>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𝛽</m:t>
                          </m:r>
                        </m:e>
                        <m:sub>
                          <m:r>
                            <a:rPr kumimoji="1" lang="en-US" altLang="ja-JP" b="0" i="1" smtClean="0">
                              <a:latin typeface="Cambria Math" panose="02040503050406030204" pitchFamily="18" charset="0"/>
                            </a:rPr>
                            <m:t>0</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𝛽</m:t>
                          </m:r>
                        </m:e>
                        <m:sub>
                          <m:r>
                            <a:rPr kumimoji="1" lang="en-US" altLang="ja-JP" b="0" i="1" smtClean="0">
                              <a:latin typeface="Cambria Math" panose="02040503050406030204" pitchFamily="18" charset="0"/>
                            </a:rPr>
                            <m:t>1</m:t>
                          </m:r>
                        </m:sub>
                      </m:s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b="0" i="1" smtClean="0">
                              <a:latin typeface="Cambria Math" panose="02040503050406030204" pitchFamily="18" charset="0"/>
                              <a:ea typeface="Cambria Math" panose="02040503050406030204" pitchFamily="18" charset="0"/>
                            </a:rPr>
                            <m:t>2</m:t>
                          </m:r>
                        </m:sub>
                      </m:sSub>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r>
                            <a:rPr lang="en-US" altLang="ja-JP" b="0" i="1" smtClean="0">
                              <a:latin typeface="Cambria Math" panose="02040503050406030204" pitchFamily="18" charset="0"/>
                            </a:rPr>
                            <m:t>2</m:t>
                          </m:r>
                        </m:sub>
                      </m:sSub>
                    </m:oMath>
                  </m:oMathPara>
                </a14:m>
                <a:endParaRPr kumimoji="1" lang="ja-JP" altLang="en-US"/>
              </a:p>
            </p:txBody>
          </p:sp>
        </mc:Choice>
        <mc:Fallback xmlns="">
          <p:sp>
            <p:nvSpPr>
              <p:cNvPr id="53" name="テキスト ボックス 52">
                <a:extLst>
                  <a:ext uri="{FF2B5EF4-FFF2-40B4-BE49-F238E27FC236}">
                    <a16:creationId xmlns:a16="http://schemas.microsoft.com/office/drawing/2014/main" id="{0DCA9027-37EE-BF49-8581-6271A4AEF7DD}"/>
                  </a:ext>
                </a:extLst>
              </p:cNvPr>
              <p:cNvSpPr txBox="1">
                <a:spLocks noRot="1" noChangeAspect="1" noMove="1" noResize="1" noEditPoints="1" noAdjustHandles="1" noChangeArrowheads="1" noChangeShapeType="1" noTextEdit="1"/>
              </p:cNvSpPr>
              <p:nvPr/>
            </p:nvSpPr>
            <p:spPr>
              <a:xfrm>
                <a:off x="3338570" y="3003285"/>
                <a:ext cx="2314672" cy="276999"/>
              </a:xfrm>
              <a:prstGeom prst="rect">
                <a:avLst/>
              </a:prstGeom>
              <a:blipFill>
                <a:blip r:embed="rId10"/>
                <a:stretch>
                  <a:fillRect l="-2198" r="-549" b="-39130"/>
                </a:stretch>
              </a:blipFill>
              <a:ln w="19050">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824CB388-1046-6944-AA3B-2E14E890C9D1}"/>
                  </a:ext>
                </a:extLst>
              </p:cNvPr>
              <p:cNvSpPr txBox="1"/>
              <p:nvPr/>
            </p:nvSpPr>
            <p:spPr>
              <a:xfrm>
                <a:off x="3390695" y="3372617"/>
                <a:ext cx="2945037" cy="276999"/>
              </a:xfrm>
              <a:prstGeom prst="rect">
                <a:avLst/>
              </a:prstGeom>
              <a:noFill/>
              <a:ln w="19050">
                <a:noFill/>
              </a:ln>
            </p:spPr>
            <p:txBody>
              <a:bodyPr wrap="none" lIns="0" tIns="0" rIns="0" bIns="0" rtlCol="0">
                <a:spAutoFit/>
              </a:bodyPr>
              <a:lstStyle/>
              <a:p>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𝑖</m:t>
                        </m:r>
                      </m:sub>
                    </m:sSub>
                    <m:r>
                      <a:rPr lang="en-US" altLang="ja-JP" i="1">
                        <a:latin typeface="Cambria Math" panose="02040503050406030204" pitchFamily="18" charset="0"/>
                      </a:rPr>
                      <m:t>〜</m:t>
                    </m:r>
                    <m:r>
                      <a:rPr lang="en-US" altLang="ja-JP" b="0" i="1" smtClean="0">
                        <a:latin typeface="Cambria Math" panose="02040503050406030204" pitchFamily="18" charset="0"/>
                      </a:rPr>
                      <m:t>𝐵𝑖𝑛𝑛𝑜𝑚</m:t>
                    </m:r>
                    <m:r>
                      <a:rPr lang="en-US" altLang="ja-JP" b="0" i="1" smtClean="0">
                        <a:latin typeface="Cambria Math" panose="02040503050406030204" pitchFamily="18" charset="0"/>
                      </a:rPr>
                      <m:t>(</m:t>
                    </m:r>
                    <m:r>
                      <a:rPr lang="en-US" altLang="ja-JP" b="0" i="1" smtClean="0">
                        <a:latin typeface="Cambria Math" panose="02040503050406030204" pitchFamily="18" charset="0"/>
                      </a:rPr>
                      <m:t>𝑁</m:t>
                    </m:r>
                    <m:r>
                      <a:rPr lang="en-US" altLang="ja-JP" b="1" i="1" smtClean="0">
                        <a:solidFill>
                          <a:srgbClr val="009193"/>
                        </a:solidFill>
                        <a:latin typeface="Cambria Math" panose="02040503050406030204" pitchFamily="18" charset="0"/>
                      </a:rPr>
                      <m:t>, </m:t>
                    </m:r>
                    <m:r>
                      <a:rPr lang="en-US" altLang="ja-JP" b="0" i="1" smtClean="0">
                        <a:solidFill>
                          <a:schemeClr val="tx1"/>
                        </a:solidFill>
                        <a:latin typeface="Cambria Math" panose="02040503050406030204" pitchFamily="18" charset="0"/>
                      </a:rPr>
                      <m:t>𝑙𝑜𝑔𝑖𝑠𝑡𝑖𝑐</m:t>
                    </m:r>
                    <m:r>
                      <a:rPr lang="en-US" altLang="ja-JP" b="0" i="1" smtClean="0">
                        <a:latin typeface="Cambria Math" panose="02040503050406030204" pitchFamily="18" charset="0"/>
                      </a:rPr>
                      <m:t>(</m:t>
                    </m:r>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𝑝</m:t>
                        </m:r>
                      </m:e>
                      <m:sub>
                        <m:r>
                          <a:rPr lang="en-US" altLang="ja-JP" i="1">
                            <a:latin typeface="Cambria Math" panose="02040503050406030204" pitchFamily="18" charset="0"/>
                          </a:rPr>
                          <m:t>𝑖</m:t>
                        </m:r>
                      </m:sub>
                    </m:sSub>
                    <m:r>
                      <a:rPr lang="en-US" altLang="ja-JP" b="0" i="1" smtClean="0">
                        <a:latin typeface="Cambria Math" panose="02040503050406030204" pitchFamily="18" charset="0"/>
                      </a:rPr>
                      <m:t>)</m:t>
                    </m:r>
                  </m:oMath>
                </a14:m>
                <a:r>
                  <a:rPr kumimoji="1" lang="en-US" altLang="ja-JP" b="0" dirty="0"/>
                  <a:t>)</a:t>
                </a:r>
              </a:p>
            </p:txBody>
          </p:sp>
        </mc:Choice>
        <mc:Fallback xmlns="">
          <p:sp>
            <p:nvSpPr>
              <p:cNvPr id="55" name="テキスト ボックス 54">
                <a:extLst>
                  <a:ext uri="{FF2B5EF4-FFF2-40B4-BE49-F238E27FC236}">
                    <a16:creationId xmlns:a16="http://schemas.microsoft.com/office/drawing/2014/main" id="{824CB388-1046-6944-AA3B-2E14E890C9D1}"/>
                  </a:ext>
                </a:extLst>
              </p:cNvPr>
              <p:cNvSpPr txBox="1">
                <a:spLocks noRot="1" noChangeAspect="1" noMove="1" noResize="1" noEditPoints="1" noAdjustHandles="1" noChangeArrowheads="1" noChangeShapeType="1" noTextEdit="1"/>
              </p:cNvSpPr>
              <p:nvPr/>
            </p:nvSpPr>
            <p:spPr>
              <a:xfrm>
                <a:off x="3390695" y="3372617"/>
                <a:ext cx="2945037" cy="276999"/>
              </a:xfrm>
              <a:prstGeom prst="rect">
                <a:avLst/>
              </a:prstGeom>
              <a:blipFill>
                <a:blip r:embed="rId11"/>
                <a:stretch>
                  <a:fillRect l="-2575" t="-26087" r="-1288" b="-47826"/>
                </a:stretch>
              </a:blipFill>
              <a:ln w="19050">
                <a:noFill/>
              </a:ln>
            </p:spPr>
            <p:txBody>
              <a:bodyPr/>
              <a:lstStyle/>
              <a:p>
                <a:r>
                  <a:rPr lang="ja-JP" altLang="en-US">
                    <a:noFill/>
                  </a:rPr>
                  <a:t> </a:t>
                </a:r>
              </a:p>
            </p:txBody>
          </p:sp>
        </mc:Fallback>
      </mc:AlternateContent>
      <p:sp>
        <p:nvSpPr>
          <p:cNvPr id="2" name="テキスト ボックス 1">
            <a:extLst>
              <a:ext uri="{FF2B5EF4-FFF2-40B4-BE49-F238E27FC236}">
                <a16:creationId xmlns:a16="http://schemas.microsoft.com/office/drawing/2014/main" id="{C64564DB-F216-AE42-80B1-0558BFDD7A5B}"/>
              </a:ext>
            </a:extLst>
          </p:cNvPr>
          <p:cNvSpPr txBox="1"/>
          <p:nvPr/>
        </p:nvSpPr>
        <p:spPr>
          <a:xfrm>
            <a:off x="416819" y="3111275"/>
            <a:ext cx="1035861" cy="369332"/>
          </a:xfrm>
          <a:prstGeom prst="rect">
            <a:avLst/>
          </a:prstGeom>
          <a:noFill/>
        </p:spPr>
        <p:txBody>
          <a:bodyPr wrap="none" rtlCol="0">
            <a:spAutoFit/>
          </a:bodyPr>
          <a:lstStyle/>
          <a:p>
            <a:r>
              <a:rPr kumimoji="1" lang="ja-JP" altLang="en-US"/>
              <a:t>実現した</a:t>
            </a:r>
          </a:p>
        </p:txBody>
      </p:sp>
      <p:sp>
        <p:nvSpPr>
          <p:cNvPr id="4" name="テキスト ボックス 3">
            <a:extLst>
              <a:ext uri="{FF2B5EF4-FFF2-40B4-BE49-F238E27FC236}">
                <a16:creationId xmlns:a16="http://schemas.microsoft.com/office/drawing/2014/main" id="{A4AAF5EE-EAF4-4849-8E6D-B05F79520861}"/>
              </a:ext>
            </a:extLst>
          </p:cNvPr>
          <p:cNvSpPr txBox="1"/>
          <p:nvPr/>
        </p:nvSpPr>
        <p:spPr>
          <a:xfrm>
            <a:off x="1878904" y="5010411"/>
            <a:ext cx="184731" cy="369332"/>
          </a:xfrm>
          <a:prstGeom prst="rect">
            <a:avLst/>
          </a:prstGeom>
          <a:noFill/>
        </p:spPr>
        <p:txBody>
          <a:bodyPr wrap="none" rtlCol="0">
            <a:spAutoFit/>
          </a:bodyPr>
          <a:lstStyle/>
          <a:p>
            <a:endParaRPr kumimoji="1" lang="ja-JP" altLang="en-US"/>
          </a:p>
        </p:txBody>
      </p:sp>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22BF0ED8-B263-B045-9422-C5C9C6EBEDA9}"/>
                  </a:ext>
                </a:extLst>
              </p:cNvPr>
              <p:cNvSpPr/>
              <p:nvPr/>
            </p:nvSpPr>
            <p:spPr>
              <a:xfrm>
                <a:off x="1146738" y="4840320"/>
                <a:ext cx="4755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1</m:t>
                          </m:r>
                        </m:sub>
                      </m:sSub>
                    </m:oMath>
                  </m:oMathPara>
                </a14:m>
                <a:endParaRPr lang="ja-JP" altLang="en-US"/>
              </a:p>
            </p:txBody>
          </p:sp>
        </mc:Choice>
        <mc:Fallback xmlns="">
          <p:sp>
            <p:nvSpPr>
              <p:cNvPr id="15" name="正方形/長方形 14">
                <a:extLst>
                  <a:ext uri="{FF2B5EF4-FFF2-40B4-BE49-F238E27FC236}">
                    <a16:creationId xmlns:a16="http://schemas.microsoft.com/office/drawing/2014/main" id="{22BF0ED8-B263-B045-9422-C5C9C6EBEDA9}"/>
                  </a:ext>
                </a:extLst>
              </p:cNvPr>
              <p:cNvSpPr>
                <a:spLocks noRot="1" noChangeAspect="1" noMove="1" noResize="1" noEditPoints="1" noAdjustHandles="1" noChangeArrowheads="1" noChangeShapeType="1" noTextEdit="1"/>
              </p:cNvSpPr>
              <p:nvPr/>
            </p:nvSpPr>
            <p:spPr>
              <a:xfrm>
                <a:off x="1146738" y="4840320"/>
                <a:ext cx="475578" cy="369332"/>
              </a:xfrm>
              <a:prstGeom prst="rect">
                <a:avLst/>
              </a:prstGeom>
              <a:blipFill>
                <a:blip r:embed="rId12"/>
                <a:stretch>
                  <a:fillRect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正方形/長方形 63">
                <a:extLst>
                  <a:ext uri="{FF2B5EF4-FFF2-40B4-BE49-F238E27FC236}">
                    <a16:creationId xmlns:a16="http://schemas.microsoft.com/office/drawing/2014/main" id="{F32F9C47-B529-E644-B8D1-8904969F1D29}"/>
                  </a:ext>
                </a:extLst>
              </p:cNvPr>
              <p:cNvSpPr/>
              <p:nvPr/>
            </p:nvSpPr>
            <p:spPr>
              <a:xfrm>
                <a:off x="1664336" y="4834387"/>
                <a:ext cx="4755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1</m:t>
                          </m:r>
                        </m:sub>
                      </m:sSub>
                    </m:oMath>
                  </m:oMathPara>
                </a14:m>
                <a:endParaRPr lang="ja-JP" altLang="en-US"/>
              </a:p>
            </p:txBody>
          </p:sp>
        </mc:Choice>
        <mc:Fallback xmlns="">
          <p:sp>
            <p:nvSpPr>
              <p:cNvPr id="64" name="正方形/長方形 63">
                <a:extLst>
                  <a:ext uri="{FF2B5EF4-FFF2-40B4-BE49-F238E27FC236}">
                    <a16:creationId xmlns:a16="http://schemas.microsoft.com/office/drawing/2014/main" id="{F32F9C47-B529-E644-B8D1-8904969F1D29}"/>
                  </a:ext>
                </a:extLst>
              </p:cNvPr>
              <p:cNvSpPr>
                <a:spLocks noRot="1" noChangeAspect="1" noMove="1" noResize="1" noEditPoints="1" noAdjustHandles="1" noChangeArrowheads="1" noChangeShapeType="1" noTextEdit="1"/>
              </p:cNvSpPr>
              <p:nvPr/>
            </p:nvSpPr>
            <p:spPr>
              <a:xfrm>
                <a:off x="1664336" y="4834387"/>
                <a:ext cx="475578" cy="369332"/>
              </a:xfrm>
              <a:prstGeom prst="rect">
                <a:avLst/>
              </a:prstGeom>
              <a:blipFill>
                <a:blip r:embed="rId13"/>
                <a:stretch>
                  <a:fillRect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正方形/長方形 65">
                <a:extLst>
                  <a:ext uri="{FF2B5EF4-FFF2-40B4-BE49-F238E27FC236}">
                    <a16:creationId xmlns:a16="http://schemas.microsoft.com/office/drawing/2014/main" id="{1F741589-5330-D343-9391-0AE36241C15F}"/>
                  </a:ext>
                </a:extLst>
              </p:cNvPr>
              <p:cNvSpPr/>
              <p:nvPr/>
            </p:nvSpPr>
            <p:spPr>
              <a:xfrm>
                <a:off x="2183483" y="4834387"/>
                <a:ext cx="6607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r>
                            <a:rPr lang="en-US" altLang="ja-JP" b="0" i="1" smtClean="0">
                              <a:latin typeface="Cambria Math" panose="02040503050406030204" pitchFamily="18" charset="0"/>
                              <a:ea typeface="Cambria Math" panose="02040503050406030204" pitchFamily="18" charset="0"/>
                            </a:rPr>
                            <m:t>∗</m:t>
                          </m:r>
                        </m:e>
                        <m:sub>
                          <m:r>
                            <a:rPr lang="en-US" altLang="ja-JP" i="1">
                              <a:latin typeface="Cambria Math" panose="02040503050406030204" pitchFamily="18" charset="0"/>
                            </a:rPr>
                            <m:t>1</m:t>
                          </m:r>
                        </m:sub>
                      </m:sSub>
                    </m:oMath>
                  </m:oMathPara>
                </a14:m>
                <a:endParaRPr lang="ja-JP" altLang="en-US"/>
              </a:p>
            </p:txBody>
          </p:sp>
        </mc:Choice>
        <mc:Fallback xmlns="">
          <p:sp>
            <p:nvSpPr>
              <p:cNvPr id="66" name="正方形/長方形 65">
                <a:extLst>
                  <a:ext uri="{FF2B5EF4-FFF2-40B4-BE49-F238E27FC236}">
                    <a16:creationId xmlns:a16="http://schemas.microsoft.com/office/drawing/2014/main" id="{1F741589-5330-D343-9391-0AE36241C15F}"/>
                  </a:ext>
                </a:extLst>
              </p:cNvPr>
              <p:cNvSpPr>
                <a:spLocks noRot="1" noChangeAspect="1" noMove="1" noResize="1" noEditPoints="1" noAdjustHandles="1" noChangeArrowheads="1" noChangeShapeType="1" noTextEdit="1"/>
              </p:cNvSpPr>
              <p:nvPr/>
            </p:nvSpPr>
            <p:spPr>
              <a:xfrm>
                <a:off x="2183483" y="4834387"/>
                <a:ext cx="660758" cy="369332"/>
              </a:xfrm>
              <a:prstGeom prst="rect">
                <a:avLst/>
              </a:prstGeom>
              <a:blipFill>
                <a:blip r:embed="rId14"/>
                <a:stretch>
                  <a:fillRect b="-20000"/>
                </a:stretch>
              </a:blipFill>
            </p:spPr>
            <p:txBody>
              <a:bodyPr/>
              <a:lstStyle/>
              <a:p>
                <a:r>
                  <a:rPr lang="ja-JP" altLang="en-US">
                    <a:noFill/>
                  </a:rPr>
                  <a:t> </a:t>
                </a:r>
              </a:p>
            </p:txBody>
          </p:sp>
        </mc:Fallback>
      </mc:AlternateContent>
      <p:sp>
        <p:nvSpPr>
          <p:cNvPr id="18" name="正方形/長方形 17">
            <a:extLst>
              <a:ext uri="{FF2B5EF4-FFF2-40B4-BE49-F238E27FC236}">
                <a16:creationId xmlns:a16="http://schemas.microsoft.com/office/drawing/2014/main" id="{6DA24323-0ACE-1D41-81CB-DFAAE015049F}"/>
              </a:ext>
            </a:extLst>
          </p:cNvPr>
          <p:cNvSpPr/>
          <p:nvPr/>
        </p:nvSpPr>
        <p:spPr>
          <a:xfrm>
            <a:off x="992622" y="4782219"/>
            <a:ext cx="8036113" cy="486854"/>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63527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3" y="304801"/>
            <a:ext cx="5050971" cy="584775"/>
          </a:xfrm>
          <a:prstGeom prst="rect">
            <a:avLst/>
          </a:prstGeom>
          <a:noFill/>
        </p:spPr>
        <p:txBody>
          <a:bodyPr wrap="square" rtlCol="0">
            <a:spAutoFit/>
          </a:bodyPr>
          <a:lstStyle/>
          <a:p>
            <a:r>
              <a:rPr lang="ja-JP" altLang="en-US" sz="3200"/>
              <a:t>ボアソン回帰モデルの基本</a:t>
            </a:r>
            <a:endParaRPr kumimoji="1" lang="ja-JP" altLang="en-US" sz="3200"/>
          </a:p>
        </p:txBody>
      </p:sp>
      <p:sp>
        <p:nvSpPr>
          <p:cNvPr id="2" name="テキスト ボックス 1">
            <a:extLst>
              <a:ext uri="{FF2B5EF4-FFF2-40B4-BE49-F238E27FC236}">
                <a16:creationId xmlns:a16="http://schemas.microsoft.com/office/drawing/2014/main" id="{66F0CB62-2DFA-6547-B689-FD80E5DA28CE}"/>
              </a:ext>
            </a:extLst>
          </p:cNvPr>
          <p:cNvSpPr txBox="1"/>
          <p:nvPr/>
        </p:nvSpPr>
        <p:spPr>
          <a:xfrm>
            <a:off x="551146" y="1694145"/>
            <a:ext cx="5166799" cy="869533"/>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ja-JP" altLang="en-US"/>
              <a:t>離散型確率変数</a:t>
            </a:r>
            <a:r>
              <a:rPr kumimoji="1" lang="en-US" altLang="ja-JP" dirty="0"/>
              <a:t>Y</a:t>
            </a:r>
            <a:r>
              <a:rPr kumimoji="1" lang="ja-JP" altLang="en-US"/>
              <a:t>の確率質量関数</a:t>
            </a:r>
            <a:r>
              <a:rPr lang="ja-JP" altLang="en-US"/>
              <a:t>が以下の時、</a:t>
            </a:r>
            <a:endParaRPr lang="en-US" altLang="ja-JP" dirty="0"/>
          </a:p>
          <a:p>
            <a:pPr>
              <a:lnSpc>
                <a:spcPct val="150000"/>
              </a:lnSpc>
            </a:pPr>
            <a:r>
              <a:rPr lang="ja-JP" altLang="en-US"/>
              <a:t>　　</a:t>
            </a:r>
            <a:r>
              <a:rPr lang="en-US" altLang="ja-JP" dirty="0"/>
              <a:t>Y</a:t>
            </a:r>
            <a:r>
              <a:rPr lang="ja-JP" altLang="en-US"/>
              <a:t>が従う分布を</a:t>
            </a:r>
            <a:r>
              <a:rPr lang="ja-JP" altLang="en-US" b="1">
                <a:solidFill>
                  <a:srgbClr val="009193"/>
                </a:solidFill>
              </a:rPr>
              <a:t>ポアソン分布</a:t>
            </a:r>
            <a:r>
              <a:rPr lang="ja-JP" altLang="en-US"/>
              <a:t>という</a:t>
            </a:r>
            <a:endParaRPr kumimoji="1" lang="ja-JP" altLang="en-US"/>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51FB0762-E74C-BB47-AE21-1061097083A2}"/>
                  </a:ext>
                </a:extLst>
              </p:cNvPr>
              <p:cNvSpPr txBox="1"/>
              <p:nvPr/>
            </p:nvSpPr>
            <p:spPr>
              <a:xfrm>
                <a:off x="864207" y="2642689"/>
                <a:ext cx="5433988" cy="748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Pr</m:t>
                          </m:r>
                        </m:fName>
                        <m:e>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𝑌</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h</m:t>
                              </m:r>
                            </m:e>
                          </m:d>
                        </m:e>
                      </m:func>
                      <m:r>
                        <a:rPr kumimoji="1" lang="en-US" altLang="ja-JP" sz="2400" b="0" i="1" smtClean="0">
                          <a:latin typeface="Cambria Math" panose="02040503050406030204" pitchFamily="18" charset="0"/>
                        </a:rPr>
                        <m:t>=</m:t>
                      </m:r>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exp</m:t>
                          </m:r>
                        </m:fName>
                        <m:e>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𝜆</m:t>
                              </m:r>
                            </m:e>
                          </m:d>
                        </m:e>
                      </m:func>
                      <m:f>
                        <m:fPr>
                          <m:ctrlPr>
                            <a:rPr kumimoji="1" lang="en-US" altLang="ja-JP" sz="2400" b="0" i="1" smtClean="0">
                              <a:latin typeface="Cambria Math" panose="02040503050406030204" pitchFamily="18" charset="0"/>
                            </a:rPr>
                          </m:ctrlPr>
                        </m:fPr>
                        <m:num>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ea typeface="Cambria Math" panose="02040503050406030204" pitchFamily="18" charset="0"/>
                                </a:rPr>
                                <m:t>𝜆</m:t>
                              </m:r>
                            </m:e>
                            <m:sup>
                              <m:r>
                                <a:rPr kumimoji="1" lang="en-US" altLang="ja-JP" sz="2400" b="0" i="1" smtClean="0">
                                  <a:latin typeface="Cambria Math" panose="02040503050406030204" pitchFamily="18" charset="0"/>
                                </a:rPr>
                                <m:t>h</m:t>
                              </m:r>
                            </m:sup>
                          </m:sSup>
                        </m:num>
                        <m:den>
                          <m:r>
                            <a:rPr kumimoji="1" lang="en-US" altLang="ja-JP" sz="2400" b="0" i="1" smtClean="0">
                              <a:latin typeface="Cambria Math" panose="02040503050406030204" pitchFamily="18" charset="0"/>
                            </a:rPr>
                            <m:t>h</m:t>
                          </m:r>
                          <m:r>
                            <a:rPr kumimoji="1" lang="en-US" altLang="ja-JP" sz="2400" b="0" i="1" smtClean="0">
                              <a:latin typeface="Cambria Math" panose="02040503050406030204" pitchFamily="18" charset="0"/>
                            </a:rPr>
                            <m:t>!</m:t>
                          </m:r>
                        </m:den>
                      </m:f>
                      <m:r>
                        <a:rPr kumimoji="1" lang="en-US" altLang="ja-JP" sz="2400" b="0" i="1" smtClean="0">
                          <a:latin typeface="Cambria Math" panose="02040503050406030204" pitchFamily="18" charset="0"/>
                        </a:rPr>
                        <m:t>   </m:t>
                      </m:r>
                      <m:r>
                        <a:rPr kumimoji="1" lang="en-US" altLang="ja-JP" sz="2400" b="0" i="1" smtClean="0">
                          <a:latin typeface="Cambria Math" panose="02040503050406030204" pitchFamily="18" charset="0"/>
                        </a:rPr>
                        <m:t>h</m:t>
                      </m:r>
                      <m:r>
                        <a:rPr kumimoji="1" lang="en-US" altLang="ja-JP" sz="2400" b="0" i="1" smtClean="0">
                          <a:latin typeface="Cambria Math" panose="02040503050406030204" pitchFamily="18" charset="0"/>
                        </a:rPr>
                        <m:t>=0</m:t>
                      </m:r>
                      <m:r>
                        <a:rPr kumimoji="1" lang="en-US" altLang="ja-JP" sz="2400" b="0" i="0" smtClean="0">
                          <a:latin typeface="Cambria Math" panose="02040503050406030204" pitchFamily="18" charset="0"/>
                        </a:rPr>
                        <m:t>,1,2…….</m:t>
                      </m:r>
                    </m:oMath>
                  </m:oMathPara>
                </a14:m>
                <a:endParaRPr kumimoji="1" lang="ja-JP" altLang="en-US" sz="2400"/>
              </a:p>
            </p:txBody>
          </p:sp>
        </mc:Choice>
        <mc:Fallback xmlns="">
          <p:sp>
            <p:nvSpPr>
              <p:cNvPr id="6" name="テキスト ボックス 5">
                <a:extLst>
                  <a:ext uri="{FF2B5EF4-FFF2-40B4-BE49-F238E27FC236}">
                    <a16:creationId xmlns:a16="http://schemas.microsoft.com/office/drawing/2014/main" id="{51FB0762-E74C-BB47-AE21-1061097083A2}"/>
                  </a:ext>
                </a:extLst>
              </p:cNvPr>
              <p:cNvSpPr txBox="1">
                <a:spLocks noRot="1" noChangeAspect="1" noMove="1" noResize="1" noEditPoints="1" noAdjustHandles="1" noChangeArrowheads="1" noChangeShapeType="1" noTextEdit="1"/>
              </p:cNvSpPr>
              <p:nvPr/>
            </p:nvSpPr>
            <p:spPr>
              <a:xfrm>
                <a:off x="864207" y="2642689"/>
                <a:ext cx="5433988" cy="748731"/>
              </a:xfrm>
              <a:prstGeom prst="rect">
                <a:avLst/>
              </a:prstGeom>
              <a:blipFill>
                <a:blip r:embed="rId2"/>
                <a:stretch>
                  <a:fillRect l="-701" t="-1695" b="-152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AFEB283B-2371-D44F-BD2B-54D12290E75F}"/>
                  </a:ext>
                </a:extLst>
              </p:cNvPr>
              <p:cNvSpPr txBox="1"/>
              <p:nvPr/>
            </p:nvSpPr>
            <p:spPr>
              <a:xfrm>
                <a:off x="864207" y="3560699"/>
                <a:ext cx="26789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𝑌</m:t>
                          </m:r>
                        </m:e>
                      </m:d>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𝐸</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𝑉𝑎𝑟</m:t>
                          </m:r>
                        </m:e>
                      </m:d>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𝜆</m:t>
                      </m:r>
                    </m:oMath>
                  </m:oMathPara>
                </a14:m>
                <a:endParaRPr kumimoji="1" lang="ja-JP" altLang="en-US" sz="2400"/>
              </a:p>
            </p:txBody>
          </p:sp>
        </mc:Choice>
        <mc:Fallback xmlns="">
          <p:sp>
            <p:nvSpPr>
              <p:cNvPr id="7" name="テキスト ボックス 6">
                <a:extLst>
                  <a:ext uri="{FF2B5EF4-FFF2-40B4-BE49-F238E27FC236}">
                    <a16:creationId xmlns:a16="http://schemas.microsoft.com/office/drawing/2014/main" id="{AFEB283B-2371-D44F-BD2B-54D12290E75F}"/>
                  </a:ext>
                </a:extLst>
              </p:cNvPr>
              <p:cNvSpPr txBox="1">
                <a:spLocks noRot="1" noChangeAspect="1" noMove="1" noResize="1" noEditPoints="1" noAdjustHandles="1" noChangeArrowheads="1" noChangeShapeType="1" noTextEdit="1"/>
              </p:cNvSpPr>
              <p:nvPr/>
            </p:nvSpPr>
            <p:spPr>
              <a:xfrm>
                <a:off x="864207" y="3560699"/>
                <a:ext cx="2678938" cy="369332"/>
              </a:xfrm>
              <a:prstGeom prst="rect">
                <a:avLst/>
              </a:prstGeom>
              <a:blipFill>
                <a:blip r:embed="rId3"/>
                <a:stretch>
                  <a:fillRect l="-1896" r="-1896" b="-6667"/>
                </a:stretch>
              </a:blipFill>
            </p:spPr>
            <p:txBody>
              <a:bodyPr/>
              <a:lstStyle/>
              <a:p>
                <a:r>
                  <a:rPr lang="ja-JP" altLang="en-US">
                    <a:noFill/>
                  </a:rPr>
                  <a:t> </a:t>
                </a:r>
              </a:p>
            </p:txBody>
          </p:sp>
        </mc:Fallback>
      </mc:AlternateContent>
      <p:pic>
        <p:nvPicPr>
          <p:cNvPr id="9" name="図 8" descr="グラフ&#10;&#10;自動的に生成された説明">
            <a:extLst>
              <a:ext uri="{FF2B5EF4-FFF2-40B4-BE49-F238E27FC236}">
                <a16:creationId xmlns:a16="http://schemas.microsoft.com/office/drawing/2014/main" id="{04BE738E-78D2-B04F-82D6-7689F867FCBF}"/>
              </a:ext>
            </a:extLst>
          </p:cNvPr>
          <p:cNvPicPr>
            <a:picLocks noChangeAspect="1"/>
          </p:cNvPicPr>
          <p:nvPr/>
        </p:nvPicPr>
        <p:blipFill rotWithShape="1">
          <a:blip r:embed="rId4"/>
          <a:srcRect l="3256" t="4599" r="4004" b="6472"/>
          <a:stretch/>
        </p:blipFill>
        <p:spPr>
          <a:xfrm>
            <a:off x="6645145" y="1694145"/>
            <a:ext cx="4682648" cy="3469710"/>
          </a:xfrm>
          <a:prstGeom prst="rect">
            <a:avLst/>
          </a:prstGeom>
          <a:ln>
            <a:solidFill>
              <a:schemeClr val="bg1">
                <a:lumMod val="85000"/>
              </a:schemeClr>
            </a:solidFill>
          </a:ln>
        </p:spPr>
      </p:pic>
      <p:sp>
        <p:nvSpPr>
          <p:cNvPr id="11" name="テキスト ボックス 10">
            <a:extLst>
              <a:ext uri="{FF2B5EF4-FFF2-40B4-BE49-F238E27FC236}">
                <a16:creationId xmlns:a16="http://schemas.microsoft.com/office/drawing/2014/main" id="{2CCA401A-7A55-0443-89C4-C584CCFD2827}"/>
              </a:ext>
            </a:extLst>
          </p:cNvPr>
          <p:cNvSpPr txBox="1"/>
          <p:nvPr/>
        </p:nvSpPr>
        <p:spPr>
          <a:xfrm>
            <a:off x="9362727" y="5280166"/>
            <a:ext cx="1858201" cy="523220"/>
          </a:xfrm>
          <a:prstGeom prst="rect">
            <a:avLst/>
          </a:prstGeom>
          <a:noFill/>
        </p:spPr>
        <p:txBody>
          <a:bodyPr wrap="none" rtlCol="0">
            <a:spAutoFit/>
          </a:bodyPr>
          <a:lstStyle/>
          <a:p>
            <a:r>
              <a:rPr kumimoji="1" lang="ja-JP" altLang="en-US" sz="1400">
                <a:solidFill>
                  <a:schemeClr val="bg1">
                    <a:lumMod val="75000"/>
                  </a:schemeClr>
                </a:solidFill>
              </a:rPr>
              <a:t>片山先生の講義ノート</a:t>
            </a:r>
            <a:endParaRPr kumimoji="1" lang="en-US" altLang="ja-JP" sz="1400" dirty="0">
              <a:solidFill>
                <a:schemeClr val="bg1">
                  <a:lumMod val="75000"/>
                </a:schemeClr>
              </a:solidFill>
            </a:endParaRPr>
          </a:p>
          <a:p>
            <a:r>
              <a:rPr lang="ja-JP" altLang="en-US" sz="1400">
                <a:solidFill>
                  <a:schemeClr val="bg1">
                    <a:lumMod val="75000"/>
                  </a:schemeClr>
                </a:solidFill>
              </a:rPr>
              <a:t>カウントデータ</a:t>
            </a:r>
            <a:r>
              <a:rPr lang="en-US" altLang="ja-JP" sz="1400" dirty="0">
                <a:solidFill>
                  <a:schemeClr val="bg1">
                    <a:lumMod val="75000"/>
                  </a:schemeClr>
                </a:solidFill>
              </a:rPr>
              <a:t>1</a:t>
            </a:r>
            <a:r>
              <a:rPr kumimoji="1" lang="ja-JP" altLang="en-US" sz="1400">
                <a:solidFill>
                  <a:schemeClr val="bg1">
                    <a:lumMod val="75000"/>
                  </a:schemeClr>
                </a:solidFill>
              </a:rPr>
              <a:t>より</a:t>
            </a:r>
          </a:p>
        </p:txBody>
      </p:sp>
      <p:sp>
        <p:nvSpPr>
          <p:cNvPr id="12" name="テキスト ボックス 11">
            <a:extLst>
              <a:ext uri="{FF2B5EF4-FFF2-40B4-BE49-F238E27FC236}">
                <a16:creationId xmlns:a16="http://schemas.microsoft.com/office/drawing/2014/main" id="{41E7D47B-2966-2E4D-AE20-7C8B875F4607}"/>
              </a:ext>
            </a:extLst>
          </p:cNvPr>
          <p:cNvSpPr txBox="1"/>
          <p:nvPr/>
        </p:nvSpPr>
        <p:spPr>
          <a:xfrm>
            <a:off x="551146" y="4278411"/>
            <a:ext cx="4814138" cy="869533"/>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ja-JP" altLang="en-US"/>
              <a:t>実現値が</a:t>
            </a:r>
            <a:r>
              <a:rPr lang="en-US" altLang="ja-JP" dirty="0"/>
              <a:t>0</a:t>
            </a:r>
            <a:r>
              <a:rPr lang="ja-JP" altLang="en-US"/>
              <a:t>以上の値を取る</a:t>
            </a:r>
            <a:r>
              <a:rPr kumimoji="1" lang="ja-JP" altLang="en-US"/>
              <a:t>離散型のデータを</a:t>
            </a:r>
            <a:endParaRPr kumimoji="1" lang="en-US" altLang="ja-JP" dirty="0"/>
          </a:p>
          <a:p>
            <a:pPr>
              <a:lnSpc>
                <a:spcPct val="150000"/>
              </a:lnSpc>
            </a:pPr>
            <a:r>
              <a:rPr lang="ja-JP" altLang="en-US"/>
              <a:t>　　</a:t>
            </a:r>
            <a:r>
              <a:rPr kumimoji="1" lang="ja-JP" altLang="en-US"/>
              <a:t>対象とする分析によく用いられる</a:t>
            </a:r>
            <a:endParaRPr kumimoji="1" lang="en-US" altLang="ja-JP" dirty="0"/>
          </a:p>
        </p:txBody>
      </p:sp>
    </p:spTree>
    <p:extLst>
      <p:ext uri="{BB962C8B-B14F-4D97-AF65-F5344CB8AC3E}">
        <p14:creationId xmlns:p14="http://schemas.microsoft.com/office/powerpoint/2010/main" val="975218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3" y="304801"/>
            <a:ext cx="6324600" cy="584775"/>
          </a:xfrm>
          <a:prstGeom prst="rect">
            <a:avLst/>
          </a:prstGeom>
          <a:noFill/>
        </p:spPr>
        <p:txBody>
          <a:bodyPr wrap="square" rtlCol="0">
            <a:spAutoFit/>
          </a:bodyPr>
          <a:lstStyle/>
          <a:p>
            <a:r>
              <a:rPr lang="ja-JP" altLang="en-US" sz="3200"/>
              <a:t>推定のイメージ②尤度</a:t>
            </a:r>
            <a:endParaRPr kumimoji="1" lang="ja-JP" altLang="en-US" sz="3200"/>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92A68952-EFC3-0B47-BC57-BF3DD265BF6D}"/>
                  </a:ext>
                </a:extLst>
              </p:cNvPr>
              <p:cNvSpPr/>
              <p:nvPr/>
            </p:nvSpPr>
            <p:spPr>
              <a:xfrm>
                <a:off x="671508" y="1617249"/>
                <a:ext cx="5424492" cy="600164"/>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𝑓</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𝑌</m:t>
                              </m:r>
                            </m:e>
                            <m:sub>
                              <m:r>
                                <a:rPr lang="en-US" altLang="ja-JP" b="0" i="1" smtClean="0">
                                  <a:latin typeface="Cambria Math" panose="02040503050406030204" pitchFamily="18" charset="0"/>
                                </a:rPr>
                                <m:t>𝑖</m:t>
                              </m:r>
                            </m:sub>
                          </m:sSub>
                        </m:e>
                      </m:d>
                      <m:r>
                        <a:rPr lang="en-US" altLang="ja-JP" b="0" i="1" smtClean="0">
                          <a:latin typeface="Cambria Math" panose="02040503050406030204" pitchFamily="18" charset="0"/>
                        </a:rPr>
                        <m:t>=</m:t>
                      </m:r>
                      <m:sPre>
                        <m:sPrePr>
                          <m:ctrlPr>
                            <a:rPr lang="en-US" altLang="ja-JP" b="0" i="1" smtClean="0">
                              <a:latin typeface="Cambria Math" panose="02040503050406030204" pitchFamily="18" charset="0"/>
                            </a:rPr>
                          </m:ctrlPr>
                        </m:sPrePr>
                        <m:sub>
                          <m:r>
                            <a:rPr lang="en-US" altLang="ja-JP" b="0" i="1" smtClean="0">
                              <a:latin typeface="Cambria Math" panose="02040503050406030204" pitchFamily="18" charset="0"/>
                            </a:rPr>
                            <m:t>10</m:t>
                          </m:r>
                        </m:sub>
                        <m:sup/>
                        <m:e>
                          <m:sSub>
                            <m:sSubPr>
                              <m:ctrlPr>
                                <a:rPr lang="en-US" altLang="ja-JP" i="1" smtClean="0">
                                  <a:latin typeface="Cambria Math" panose="02040503050406030204" pitchFamily="18" charset="0"/>
                                </a:rPr>
                              </m:ctrlPr>
                            </m:sSubPr>
                            <m:e>
                              <m:r>
                                <a:rPr lang="en-US" altLang="ja-JP" i="1" smtClean="0">
                                  <a:latin typeface="Cambria Math" panose="02040503050406030204" pitchFamily="18" charset="0"/>
                                  <a:ea typeface="Cambria Math" panose="02040503050406030204" pitchFamily="18" charset="0"/>
                                </a:rPr>
                                <m:t>∁</m:t>
                              </m:r>
                            </m:e>
                            <m:sub>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𝑌</m:t>
                                  </m:r>
                                </m:e>
                                <m:sub>
                                  <m:r>
                                    <a:rPr lang="en-US" altLang="ja-JP" b="0" i="1" smtClean="0">
                                      <a:latin typeface="Cambria Math" panose="02040503050406030204" pitchFamily="18" charset="0"/>
                                    </a:rPr>
                                    <m:t>𝑖</m:t>
                                  </m:r>
                                </m:sub>
                              </m:sSub>
                            </m:sub>
                          </m:sSub>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m:t>
                              </m:r>
                              <m:r>
                                <a:rPr lang="en-US" altLang="ja-JP" i="1">
                                  <a:latin typeface="Cambria Math" panose="02040503050406030204" pitchFamily="18" charset="0"/>
                                </a:rPr>
                                <m:t>𝑙𝑜𝑔𝑖𝑠𝑡𝑖𝑐</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e>
                              </m:d>
                              <m:r>
                                <a:rPr lang="en-US" altLang="ja-JP" b="0" i="1" smtClean="0">
                                  <a:latin typeface="Cambria Math" panose="02040503050406030204" pitchFamily="18" charset="0"/>
                                </a:rPr>
                                <m:t>}</m:t>
                              </m:r>
                            </m:e>
                            <m:sup>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𝑌</m:t>
                                  </m:r>
                                </m:e>
                                <m:sub>
                                  <m:r>
                                    <a:rPr lang="en-US" altLang="ja-JP" b="0" i="1" smtClean="0">
                                      <a:latin typeface="Cambria Math" panose="02040503050406030204" pitchFamily="18" charset="0"/>
                                    </a:rPr>
                                    <m:t>𝑖</m:t>
                                  </m:r>
                                </m:sub>
                              </m:sSub>
                            </m:sup>
                          </m:sSup>
                          <m:sSup>
                            <m:sSupPr>
                              <m:ctrlPr>
                                <a:rPr lang="en-US" altLang="ja-JP" b="0" i="1" smtClean="0">
                                  <a:latin typeface="Cambria Math" panose="02040503050406030204" pitchFamily="18" charset="0"/>
                                </a:rPr>
                              </m:ctrlPr>
                            </m:sSupPr>
                            <m:e>
                              <m:r>
                                <a:rPr lang="en-US" altLang="ja-JP" i="1">
                                  <a:latin typeface="Cambria Math" panose="02040503050406030204" pitchFamily="18" charset="0"/>
                                </a:rPr>
                                <m:t>(1−</m:t>
                              </m:r>
                              <m:r>
                                <a:rPr lang="en-US" altLang="ja-JP" b="0" i="1" smtClean="0">
                                  <a:latin typeface="Cambria Math" panose="02040503050406030204" pitchFamily="18" charset="0"/>
                                </a:rPr>
                                <m:t>{</m:t>
                              </m:r>
                              <m:r>
                                <a:rPr lang="en-US" altLang="ja-JP" i="1">
                                  <a:latin typeface="Cambria Math" panose="02040503050406030204" pitchFamily="18" charset="0"/>
                                </a:rPr>
                                <m:t>𝑙𝑜𝑔𝑖𝑠𝑡𝑖𝑐</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e>
                              </m:d>
                              <m:r>
                                <a:rPr lang="en-US" altLang="ja-JP" b="0" i="1" smtClean="0">
                                  <a:latin typeface="Cambria Math" panose="02040503050406030204" pitchFamily="18" charset="0"/>
                                </a:rPr>
                                <m:t>}</m:t>
                              </m:r>
                              <m:r>
                                <a:rPr lang="en-US" altLang="ja-JP" i="1">
                                  <a:latin typeface="Cambria Math" panose="02040503050406030204" pitchFamily="18" charset="0"/>
                                </a:rPr>
                                <m:t>)</m:t>
                              </m:r>
                            </m:e>
                            <m:sup>
                              <m:r>
                                <a:rPr lang="en-US" altLang="ja-JP" b="0" i="1" smtClean="0">
                                  <a:latin typeface="Cambria Math" panose="02040503050406030204" pitchFamily="18" charset="0"/>
                                </a:rPr>
                                <m:t>10−</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𝑌</m:t>
                                  </m:r>
                                </m:e>
                                <m:sub>
                                  <m:r>
                                    <a:rPr lang="en-US" altLang="ja-JP" b="0" i="1" smtClean="0">
                                      <a:latin typeface="Cambria Math" panose="02040503050406030204" pitchFamily="18" charset="0"/>
                                    </a:rPr>
                                    <m:t>𝑖</m:t>
                                  </m:r>
                                </m:sub>
                              </m:sSub>
                            </m:sup>
                          </m:sSup>
                        </m:e>
                      </m:sPre>
                    </m:oMath>
                  </m:oMathPara>
                </a14:m>
                <a:endParaRPr lang="en-US" altLang="ja-JP" b="0" i="1" dirty="0">
                  <a:latin typeface="Cambria Math" panose="02040503050406030204" pitchFamily="18" charset="0"/>
                </a:endParaRPr>
              </a:p>
            </p:txBody>
          </p:sp>
        </mc:Choice>
        <mc:Fallback xmlns="">
          <p:sp>
            <p:nvSpPr>
              <p:cNvPr id="8" name="正方形/長方形 7">
                <a:extLst>
                  <a:ext uri="{FF2B5EF4-FFF2-40B4-BE49-F238E27FC236}">
                    <a16:creationId xmlns:a16="http://schemas.microsoft.com/office/drawing/2014/main" id="{92A68952-EFC3-0B47-BC57-BF3DD265BF6D}"/>
                  </a:ext>
                </a:extLst>
              </p:cNvPr>
              <p:cNvSpPr>
                <a:spLocks noRot="1" noChangeAspect="1" noMove="1" noResize="1" noEditPoints="1" noAdjustHandles="1" noChangeArrowheads="1" noChangeShapeType="1" noTextEdit="1"/>
              </p:cNvSpPr>
              <p:nvPr/>
            </p:nvSpPr>
            <p:spPr>
              <a:xfrm>
                <a:off x="671508" y="1617249"/>
                <a:ext cx="5424492" cy="600164"/>
              </a:xfrm>
              <a:prstGeom prst="rect">
                <a:avLst/>
              </a:prstGeom>
              <a:blipFill>
                <a:blip r:embed="rId2"/>
                <a:stretch>
                  <a:fillRect l="-2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083A9FFA-F995-CB4D-B362-406C03741340}"/>
                  </a:ext>
                </a:extLst>
              </p:cNvPr>
              <p:cNvSpPr txBox="1"/>
              <p:nvPr/>
            </p:nvSpPr>
            <p:spPr>
              <a:xfrm>
                <a:off x="653142" y="1200487"/>
                <a:ext cx="1976695" cy="369332"/>
              </a:xfrm>
              <a:prstGeom prst="rect">
                <a:avLst/>
              </a:prstGeom>
              <a:noFill/>
            </p:spPr>
            <p:txBody>
              <a:bodyPr wrap="none" rtlCol="0">
                <a:spAutoFit/>
              </a:bodyPr>
              <a:lstStyle/>
              <a:p>
                <a14:m>
                  <m:oMath xmlns:m="http://schemas.openxmlformats.org/officeDocument/2006/math">
                    <m:sSub>
                      <m:sSubPr>
                        <m:ctrlPr>
                          <a:rPr lang="en-US" altLang="ja-JP" i="1" u="sng" smtClean="0">
                            <a:solidFill>
                              <a:srgbClr val="009193"/>
                            </a:solidFill>
                            <a:latin typeface="Cambria Math" panose="02040503050406030204" pitchFamily="18" charset="0"/>
                          </a:rPr>
                        </m:ctrlPr>
                      </m:sSubPr>
                      <m:e>
                        <m:r>
                          <a:rPr lang="en-US" altLang="ja-JP" i="1" u="sng">
                            <a:solidFill>
                              <a:srgbClr val="009193"/>
                            </a:solidFill>
                            <a:latin typeface="Cambria Math" panose="02040503050406030204" pitchFamily="18" charset="0"/>
                          </a:rPr>
                          <m:t>𝑌</m:t>
                        </m:r>
                      </m:e>
                      <m:sub>
                        <m:r>
                          <a:rPr lang="en-US" altLang="ja-JP" i="1" u="sng">
                            <a:solidFill>
                              <a:srgbClr val="009193"/>
                            </a:solidFill>
                            <a:latin typeface="Cambria Math" panose="02040503050406030204" pitchFamily="18" charset="0"/>
                          </a:rPr>
                          <m:t>𝑖</m:t>
                        </m:r>
                      </m:sub>
                    </m:sSub>
                  </m:oMath>
                </a14:m>
                <a:r>
                  <a:rPr kumimoji="1" lang="ja-JP" altLang="en-US" u="sng">
                    <a:solidFill>
                      <a:srgbClr val="009193"/>
                    </a:solidFill>
                  </a:rPr>
                  <a:t>の確率密度関数</a:t>
                </a:r>
              </a:p>
            </p:txBody>
          </p:sp>
        </mc:Choice>
        <mc:Fallback xmlns="">
          <p:sp>
            <p:nvSpPr>
              <p:cNvPr id="11" name="テキスト ボックス 10">
                <a:extLst>
                  <a:ext uri="{FF2B5EF4-FFF2-40B4-BE49-F238E27FC236}">
                    <a16:creationId xmlns:a16="http://schemas.microsoft.com/office/drawing/2014/main" id="{083A9FFA-F995-CB4D-B362-406C03741340}"/>
                  </a:ext>
                </a:extLst>
              </p:cNvPr>
              <p:cNvSpPr txBox="1">
                <a:spLocks noRot="1" noChangeAspect="1" noMove="1" noResize="1" noEditPoints="1" noAdjustHandles="1" noChangeArrowheads="1" noChangeShapeType="1" noTextEdit="1"/>
              </p:cNvSpPr>
              <p:nvPr/>
            </p:nvSpPr>
            <p:spPr>
              <a:xfrm>
                <a:off x="653142" y="1200487"/>
                <a:ext cx="1976695" cy="369332"/>
              </a:xfrm>
              <a:prstGeom prst="rect">
                <a:avLst/>
              </a:prstGeom>
              <a:blipFill>
                <a:blip r:embed="rId6"/>
                <a:stretch>
                  <a:fillRect t="-10000" r="-1923" b="-23333"/>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716D2E49-68E1-D648-A950-67F43C111E73}"/>
              </a:ext>
            </a:extLst>
          </p:cNvPr>
          <p:cNvSpPr txBox="1"/>
          <p:nvPr/>
        </p:nvSpPr>
        <p:spPr>
          <a:xfrm>
            <a:off x="653142" y="2412389"/>
            <a:ext cx="646331" cy="369332"/>
          </a:xfrm>
          <a:prstGeom prst="rect">
            <a:avLst/>
          </a:prstGeom>
          <a:noFill/>
        </p:spPr>
        <p:txBody>
          <a:bodyPr wrap="none" rtlCol="0">
            <a:spAutoFit/>
          </a:bodyPr>
          <a:lstStyle/>
          <a:p>
            <a:r>
              <a:rPr kumimoji="1" lang="ja-JP" altLang="en-US" u="sng">
                <a:solidFill>
                  <a:srgbClr val="009193"/>
                </a:solidFill>
              </a:rPr>
              <a:t>尤度</a:t>
            </a:r>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9275B521-1CE9-5E4C-A835-B1547D8E4E7C}"/>
                  </a:ext>
                </a:extLst>
              </p:cNvPr>
              <p:cNvSpPr txBox="1"/>
              <p:nvPr/>
            </p:nvSpPr>
            <p:spPr>
              <a:xfrm>
                <a:off x="653142" y="4578840"/>
                <a:ext cx="10224081" cy="732701"/>
              </a:xfrm>
              <a:prstGeom prst="rect">
                <a:avLst/>
              </a:prstGeom>
              <a:noFill/>
            </p:spPr>
            <p:txBody>
              <a:bodyPr wrap="none" rtlCol="0">
                <a:spAutoFit/>
              </a:bodyPr>
              <a:lstStyle/>
              <a:p>
                <a:pPr>
                  <a:lnSpc>
                    <a:spcPct val="150000"/>
                  </a:lnSpc>
                </a:pPr>
                <a14:m>
                  <m:oMath xmlns:m="http://schemas.openxmlformats.org/officeDocument/2006/math">
                    <m:r>
                      <a:rPr lang="en-US" altLang="ja-JP" i="1" smtClean="0">
                        <a:latin typeface="Cambria Math" panose="02040503050406030204" pitchFamily="18" charset="0"/>
                      </a:rPr>
                      <m:t>𝑓</m:t>
                    </m:r>
                    <m:d>
                      <m:dPr>
                        <m:ctrlPr>
                          <a:rPr lang="en-US" altLang="ja-JP" i="1" smtClean="0">
                            <a:latin typeface="Cambria Math" panose="02040503050406030204" pitchFamily="18" charset="0"/>
                          </a:rPr>
                        </m:ctrlPr>
                      </m:dPr>
                      <m:e>
                        <m:d>
                          <m:dPr>
                            <m:ctrlPr>
                              <a:rPr lang="en-US" altLang="ja-JP" b="0" i="1" smtClean="0">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𝑦</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11</m:t>
                                </m:r>
                              </m:sub>
                            </m:sSub>
                            <m:r>
                              <a:rPr lang="en-US" altLang="ja-JP" i="1" smtClean="0">
                                <a:latin typeface="Cambria Math" panose="02040503050406030204" pitchFamily="18" charset="0"/>
                              </a:rPr>
                              <m:t> </m:t>
                            </m:r>
                          </m:e>
                        </m:d>
                        <m:r>
                          <a:rPr lang="en-US" altLang="ja-JP" b="0" i="1" smtClean="0">
                            <a:latin typeface="Cambria Math" panose="02040503050406030204" pitchFamily="18" charset="0"/>
                          </a:rPr>
                          <m:t>,</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2</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21</m:t>
                                </m:r>
                              </m:sub>
                            </m:sSub>
                            <m:r>
                              <a:rPr lang="en-US" altLang="ja-JP" i="1" smtClean="0">
                                <a:latin typeface="Cambria Math" panose="02040503050406030204" pitchFamily="18" charset="0"/>
                              </a:rPr>
                              <m:t> </m:t>
                            </m:r>
                          </m:e>
                        </m:d>
                        <m:r>
                          <a:rPr lang="en-US" altLang="ja-JP" b="0" i="1" smtClean="0">
                            <a:latin typeface="Cambria Math" panose="02040503050406030204" pitchFamily="18" charset="0"/>
                          </a:rPr>
                          <m:t>,</m:t>
                        </m:r>
                        <m:r>
                          <a:rPr lang="ja-JP" altLang="en-US" i="1">
                            <a:latin typeface="Cambria Math" panose="02040503050406030204" pitchFamily="18" charset="0"/>
                          </a:rPr>
                          <m:t>・・・</m:t>
                        </m:r>
                        <m:r>
                          <a:rPr lang="en-US" altLang="ja-JP" b="0" i="1" smtClean="0">
                            <a:latin typeface="Cambria Math" panose="02040503050406030204" pitchFamily="18" charset="0"/>
                          </a:rPr>
                          <m:t> </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𝑁</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𝑁</m:t>
                                </m:r>
                                <m:r>
                                  <a:rPr lang="en-US" altLang="ja-JP" b="0" i="1" smtClean="0">
                                    <a:latin typeface="Cambria Math" panose="02040503050406030204" pitchFamily="18" charset="0"/>
                                  </a:rPr>
                                  <m:t>1</m:t>
                                </m:r>
                              </m:sub>
                            </m:sSub>
                            <m:r>
                              <a:rPr lang="en-US" altLang="ja-JP" i="1" smtClean="0">
                                <a:latin typeface="Cambria Math" panose="02040503050406030204" pitchFamily="18" charset="0"/>
                              </a:rPr>
                              <m:t> </m:t>
                            </m:r>
                          </m:e>
                        </m:d>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up>
                            <m:r>
                              <a:rPr lang="en-US" altLang="ja-JP" i="1">
                                <a:latin typeface="Cambria Math" panose="02040503050406030204" pitchFamily="18" charset="0"/>
                              </a:rPr>
                              <m:t>∗</m:t>
                            </m:r>
                          </m:sup>
                        </m:sSubSup>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1</m:t>
                            </m:r>
                          </m:sub>
                          <m:sup>
                            <m:r>
                              <a:rPr lang="en-US" altLang="ja-JP" i="1">
                                <a:latin typeface="Cambria Math" panose="02040503050406030204" pitchFamily="18" charset="0"/>
                              </a:rPr>
                              <m:t>∗</m:t>
                            </m:r>
                          </m:sup>
                        </m:sSubSup>
                        <m:r>
                          <a:rPr lang="en-US" altLang="ja-JP" i="1" smtClean="0">
                            <a:latin typeface="Cambria Math" panose="02040503050406030204" pitchFamily="18" charset="0"/>
                          </a:rPr>
                          <m:t> </m:t>
                        </m:r>
                      </m:e>
                    </m:d>
                    <m:r>
                      <a:rPr lang="ja-JP" altLang="en-US" i="1" dirty="0">
                        <a:latin typeface="Cambria Math" panose="02040503050406030204" pitchFamily="18" charset="0"/>
                      </a:rPr>
                      <m:t>＝</m:t>
                    </m:r>
                  </m:oMath>
                </a14:m>
                <a:r>
                  <a:rPr lang="en-US" altLang="ja-JP" dirty="0"/>
                  <a:t> </a:t>
                </a:r>
                <a14:m>
                  <m:oMath xmlns:m="http://schemas.openxmlformats.org/officeDocument/2006/math">
                    <m:nary>
                      <m:naryPr>
                        <m:chr m:val="∏"/>
                        <m:ctrlPr>
                          <a:rPr lang="en-US" altLang="ja-JP" b="0" i="1" smtClean="0">
                            <a:latin typeface="Cambria Math" panose="02040503050406030204" pitchFamily="18" charset="0"/>
                          </a:rPr>
                        </m:ctrlPr>
                      </m:naryPr>
                      <m:sub>
                        <m:r>
                          <m:rPr>
                            <m:brk m:alnAt="23"/>
                          </m:rPr>
                          <a:rPr lang="en-US" altLang="ja-JP" b="0" i="1" smtClean="0">
                            <a:latin typeface="Cambria Math" panose="02040503050406030204" pitchFamily="18" charset="0"/>
                          </a:rPr>
                          <m:t>𝑖</m:t>
                        </m:r>
                        <m:r>
                          <a:rPr lang="en-US" altLang="ja-JP" b="0" i="1" smtClean="0">
                            <a:latin typeface="Cambria Math" panose="02040503050406030204" pitchFamily="18" charset="0"/>
                          </a:rPr>
                          <m:t>=0</m:t>
                        </m:r>
                      </m:sub>
                      <m:sup>
                        <m:r>
                          <a:rPr lang="en-US" altLang="ja-JP" b="0" i="1" smtClean="0">
                            <a:latin typeface="Cambria Math" panose="02040503050406030204" pitchFamily="18" charset="0"/>
                          </a:rPr>
                          <m:t>𝑁</m:t>
                        </m:r>
                      </m:sup>
                      <m:e>
                        <m:sPre>
                          <m:sPrePr>
                            <m:ctrlPr>
                              <a:rPr lang="en-US" altLang="ja-JP" i="1">
                                <a:latin typeface="Cambria Math" panose="02040503050406030204" pitchFamily="18" charset="0"/>
                              </a:rPr>
                            </m:ctrlPr>
                          </m:sPrePr>
                          <m:sub>
                            <m:r>
                              <a:rPr lang="en-US" altLang="ja-JP" b="0" i="1" smtClean="0">
                                <a:latin typeface="Cambria Math" panose="02040503050406030204" pitchFamily="18" charset="0"/>
                              </a:rPr>
                              <m:t>𝑁</m:t>
                            </m:r>
                          </m:sub>
                          <m:sup/>
                          <m:e>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m:t>
                                </m:r>
                              </m:e>
                              <m:sub>
                                <m:sSub>
                                  <m:sSubPr>
                                    <m:ctrlPr>
                                      <a:rPr lang="en-US" altLang="ja-JP" i="1">
                                        <a:latin typeface="Cambria Math" panose="02040503050406030204" pitchFamily="18" charset="0"/>
                                      </a:rPr>
                                    </m:ctrlPr>
                                  </m:sSubPr>
                                  <m:e>
                                    <m:r>
                                      <a:rPr lang="en-US" altLang="ja-JP" i="1">
                                        <a:latin typeface="Cambria Math" panose="02040503050406030204" pitchFamily="18" charset="0"/>
                                      </a:rPr>
                                      <m:t>𝑌</m:t>
                                    </m:r>
                                  </m:e>
                                  <m:sub>
                                    <m:r>
                                      <a:rPr lang="en-US" altLang="ja-JP" i="1">
                                        <a:latin typeface="Cambria Math" panose="02040503050406030204" pitchFamily="18" charset="0"/>
                                      </a:rPr>
                                      <m:t>𝑖</m:t>
                                    </m:r>
                                  </m:sub>
                                </m:sSub>
                              </m:sub>
                            </m:sSub>
                            <m:sSup>
                              <m:sSupPr>
                                <m:ctrlPr>
                                  <a:rPr lang="en-US" altLang="ja-JP" i="1">
                                    <a:latin typeface="Cambria Math" panose="02040503050406030204" pitchFamily="18" charset="0"/>
                                  </a:rPr>
                                </m:ctrlPr>
                              </m:sSupPr>
                              <m:e>
                                <m:r>
                                  <a:rPr lang="en-US" altLang="ja-JP" i="1">
                                    <a:latin typeface="Cambria Math" panose="02040503050406030204" pitchFamily="18" charset="0"/>
                                  </a:rPr>
                                  <m:t>{</m:t>
                                </m:r>
                                <m:f>
                                  <m:fPr>
                                    <m:ctrlPr>
                                      <a:rPr lang="en-US" altLang="ja-JP" i="1">
                                        <a:latin typeface="Cambria Math" panose="02040503050406030204" pitchFamily="18" charset="0"/>
                                      </a:rPr>
                                    </m:ctrlPr>
                                  </m:fPr>
                                  <m:num>
                                    <m:r>
                                      <m:rPr>
                                        <m:sty m:val="p"/>
                                      </m:rPr>
                                      <a:rPr lang="en-US" altLang="ja-JP">
                                        <a:latin typeface="Cambria Math" panose="02040503050406030204" pitchFamily="18" charset="0"/>
                                      </a:rPr>
                                      <m:t>exp</m:t>
                                    </m:r>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up>
                                        <m:r>
                                          <a:rPr lang="en-US" altLang="ja-JP" i="1">
                                            <a:latin typeface="Cambria Math" panose="02040503050406030204" pitchFamily="18" charset="0"/>
                                          </a:rPr>
                                          <m:t>∗</m:t>
                                        </m:r>
                                      </m:sup>
                                    </m:sSubSup>
                                    <m:r>
                                      <a:rPr lang="en-US" altLang="ja-JP" i="1">
                                        <a:latin typeface="Cambria Math" panose="02040503050406030204" pitchFamily="18" charset="0"/>
                                      </a:rPr>
                                      <m:t>+</m:t>
                                    </m:r>
                                    <m:sSub>
                                      <m:sSubPr>
                                        <m:ctrlPr>
                                          <a:rPr lang="en-US" altLang="ja-JP" i="1">
                                            <a:latin typeface="Cambria Math" panose="02040503050406030204" pitchFamily="18" charset="0"/>
                                          </a:rPr>
                                        </m:ctrlPr>
                                      </m:sSubPr>
                                      <m:e>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1</m:t>
                                            </m:r>
                                          </m:sub>
                                          <m:sup>
                                            <m:r>
                                              <a:rPr lang="en-US" altLang="ja-JP" i="1">
                                                <a:latin typeface="Cambria Math" panose="02040503050406030204" pitchFamily="18" charset="0"/>
                                              </a:rPr>
                                              <m:t>∗</m:t>
                                            </m:r>
                                          </m:sup>
                                        </m:sSubSup>
                                        <m:r>
                                          <a:rPr lang="en-US" altLang="ja-JP" i="1">
                                            <a:latin typeface="Cambria Math" panose="02040503050406030204" pitchFamily="18" charset="0"/>
                                          </a:rPr>
                                          <m:t>𝑥</m:t>
                                        </m:r>
                                      </m:e>
                                      <m:sub>
                                        <m:r>
                                          <a:rPr lang="en-US" altLang="ja-JP" i="1">
                                            <a:latin typeface="Cambria Math" panose="02040503050406030204" pitchFamily="18" charset="0"/>
                                          </a:rPr>
                                          <m:t>𝑖</m:t>
                                        </m:r>
                                        <m:r>
                                          <a:rPr lang="en-US" altLang="ja-JP" i="1">
                                            <a:latin typeface="Cambria Math" panose="02040503050406030204" pitchFamily="18" charset="0"/>
                                          </a:rPr>
                                          <m:t>1</m:t>
                                        </m:r>
                                      </m:sub>
                                    </m:sSub>
                                    <m:r>
                                      <a:rPr lang="en-US" altLang="ja-JP" i="1">
                                        <a:latin typeface="Cambria Math" panose="02040503050406030204" pitchFamily="18" charset="0"/>
                                      </a:rPr>
                                      <m:t>)</m:t>
                                    </m:r>
                                  </m:num>
                                  <m:den>
                                    <m:r>
                                      <a:rPr lang="en-US" altLang="ja-JP" i="1">
                                        <a:latin typeface="Cambria Math" panose="02040503050406030204" pitchFamily="18" charset="0"/>
                                      </a:rPr>
                                      <m:t>1+</m:t>
                                    </m:r>
                                    <m:r>
                                      <m:rPr>
                                        <m:sty m:val="p"/>
                                      </m:rPr>
                                      <a:rPr lang="en-US" altLang="ja-JP">
                                        <a:latin typeface="Cambria Math" panose="02040503050406030204" pitchFamily="18" charset="0"/>
                                      </a:rPr>
                                      <m:t>exp</m:t>
                                    </m:r>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up>
                                        <m:r>
                                          <a:rPr lang="en-US" altLang="ja-JP" i="1">
                                            <a:latin typeface="Cambria Math" panose="02040503050406030204" pitchFamily="18" charset="0"/>
                                          </a:rPr>
                                          <m:t>∗</m:t>
                                        </m:r>
                                      </m:sup>
                                    </m:sSubSup>
                                    <m:r>
                                      <a:rPr lang="en-US" altLang="ja-JP" i="1">
                                        <a:latin typeface="Cambria Math" panose="02040503050406030204" pitchFamily="18" charset="0"/>
                                      </a:rPr>
                                      <m:t>+</m:t>
                                    </m:r>
                                    <m:sSub>
                                      <m:sSubPr>
                                        <m:ctrlPr>
                                          <a:rPr lang="en-US" altLang="ja-JP" i="1">
                                            <a:latin typeface="Cambria Math" panose="02040503050406030204" pitchFamily="18" charset="0"/>
                                          </a:rPr>
                                        </m:ctrlPr>
                                      </m:sSubPr>
                                      <m:e>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1</m:t>
                                            </m:r>
                                          </m:sub>
                                          <m:sup>
                                            <m:r>
                                              <a:rPr lang="en-US" altLang="ja-JP" i="1">
                                                <a:latin typeface="Cambria Math" panose="02040503050406030204" pitchFamily="18" charset="0"/>
                                              </a:rPr>
                                              <m:t>∗</m:t>
                                            </m:r>
                                          </m:sup>
                                        </m:sSubSup>
                                        <m:r>
                                          <a:rPr lang="en-US" altLang="ja-JP" i="1">
                                            <a:latin typeface="Cambria Math" panose="02040503050406030204" pitchFamily="18" charset="0"/>
                                          </a:rPr>
                                          <m:t>𝑥</m:t>
                                        </m:r>
                                      </m:e>
                                      <m:sub>
                                        <m:r>
                                          <a:rPr lang="en-US" altLang="ja-JP" i="1">
                                            <a:latin typeface="Cambria Math" panose="02040503050406030204" pitchFamily="18" charset="0"/>
                                          </a:rPr>
                                          <m:t>𝑖</m:t>
                                        </m:r>
                                        <m:r>
                                          <a:rPr lang="en-US" altLang="ja-JP" i="1">
                                            <a:latin typeface="Cambria Math" panose="02040503050406030204" pitchFamily="18" charset="0"/>
                                          </a:rPr>
                                          <m:t>1</m:t>
                                        </m:r>
                                      </m:sub>
                                    </m:sSub>
                                    <m:r>
                                      <a:rPr lang="en-US" altLang="ja-JP" i="1">
                                        <a:latin typeface="Cambria Math" panose="02040503050406030204" pitchFamily="18" charset="0"/>
                                      </a:rPr>
                                      <m:t>)</m:t>
                                    </m:r>
                                  </m:den>
                                </m:f>
                                <m:r>
                                  <a:rPr lang="en-US" altLang="ja-JP" i="1">
                                    <a:latin typeface="Cambria Math" panose="02040503050406030204" pitchFamily="18" charset="0"/>
                                  </a:rPr>
                                  <m:t>}</m:t>
                                </m:r>
                              </m:e>
                              <m:sup>
                                <m:sSub>
                                  <m:sSubPr>
                                    <m:ctrlPr>
                                      <a:rPr lang="en-US" altLang="ja-JP" i="1">
                                        <a:latin typeface="Cambria Math" panose="02040503050406030204" pitchFamily="18" charset="0"/>
                                      </a:rPr>
                                    </m:ctrlPr>
                                  </m:sSubPr>
                                  <m:e>
                                    <m:r>
                                      <a:rPr lang="en-US" altLang="ja-JP" i="1">
                                        <a:latin typeface="Cambria Math" panose="02040503050406030204" pitchFamily="18" charset="0"/>
                                      </a:rPr>
                                      <m:t>𝑌</m:t>
                                    </m:r>
                                  </m:e>
                                  <m:sub>
                                    <m:r>
                                      <a:rPr lang="en-US" altLang="ja-JP" i="1">
                                        <a:latin typeface="Cambria Math" panose="02040503050406030204" pitchFamily="18" charset="0"/>
                                      </a:rPr>
                                      <m:t>𝑖</m:t>
                                    </m:r>
                                  </m:sub>
                                </m:sSub>
                              </m:sup>
                            </m:sSup>
                            <m:sSup>
                              <m:sSupPr>
                                <m:ctrlPr>
                                  <a:rPr lang="en-US" altLang="ja-JP" i="1">
                                    <a:latin typeface="Cambria Math" panose="02040503050406030204" pitchFamily="18" charset="0"/>
                                  </a:rPr>
                                </m:ctrlPr>
                              </m:sSupPr>
                              <m:e>
                                <m:r>
                                  <a:rPr lang="en-US" altLang="ja-JP" i="1">
                                    <a:latin typeface="Cambria Math" panose="02040503050406030204" pitchFamily="18" charset="0"/>
                                  </a:rPr>
                                  <m:t>(1−{</m:t>
                                </m:r>
                                <m:f>
                                  <m:fPr>
                                    <m:ctrlPr>
                                      <a:rPr lang="en-US" altLang="ja-JP" i="1">
                                        <a:latin typeface="Cambria Math" panose="02040503050406030204" pitchFamily="18" charset="0"/>
                                      </a:rPr>
                                    </m:ctrlPr>
                                  </m:fPr>
                                  <m:num>
                                    <m:r>
                                      <m:rPr>
                                        <m:sty m:val="p"/>
                                      </m:rPr>
                                      <a:rPr lang="en-US" altLang="ja-JP">
                                        <a:latin typeface="Cambria Math" panose="02040503050406030204" pitchFamily="18" charset="0"/>
                                      </a:rPr>
                                      <m:t>exp</m:t>
                                    </m:r>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up>
                                        <m:r>
                                          <a:rPr lang="en-US" altLang="ja-JP" i="1">
                                            <a:latin typeface="Cambria Math" panose="02040503050406030204" pitchFamily="18" charset="0"/>
                                          </a:rPr>
                                          <m:t>∗</m:t>
                                        </m:r>
                                      </m:sup>
                                    </m:sSubSup>
                                    <m:r>
                                      <a:rPr lang="en-US" altLang="ja-JP" i="1">
                                        <a:latin typeface="Cambria Math" panose="02040503050406030204" pitchFamily="18" charset="0"/>
                                      </a:rPr>
                                      <m:t>+</m:t>
                                    </m:r>
                                    <m:sSub>
                                      <m:sSubPr>
                                        <m:ctrlPr>
                                          <a:rPr lang="en-US" altLang="ja-JP" i="1">
                                            <a:latin typeface="Cambria Math" panose="02040503050406030204" pitchFamily="18" charset="0"/>
                                          </a:rPr>
                                        </m:ctrlPr>
                                      </m:sSubPr>
                                      <m:e>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1</m:t>
                                            </m:r>
                                          </m:sub>
                                          <m:sup>
                                            <m:r>
                                              <a:rPr lang="en-US" altLang="ja-JP" i="1">
                                                <a:latin typeface="Cambria Math" panose="02040503050406030204" pitchFamily="18" charset="0"/>
                                              </a:rPr>
                                              <m:t>∗</m:t>
                                            </m:r>
                                          </m:sup>
                                        </m:sSubSup>
                                        <m:r>
                                          <a:rPr lang="en-US" altLang="ja-JP" i="1">
                                            <a:latin typeface="Cambria Math" panose="02040503050406030204" pitchFamily="18" charset="0"/>
                                          </a:rPr>
                                          <m:t>𝑥</m:t>
                                        </m:r>
                                      </m:e>
                                      <m:sub>
                                        <m:r>
                                          <a:rPr lang="en-US" altLang="ja-JP" i="1">
                                            <a:latin typeface="Cambria Math" panose="02040503050406030204" pitchFamily="18" charset="0"/>
                                          </a:rPr>
                                          <m:t>𝑖</m:t>
                                        </m:r>
                                        <m:r>
                                          <a:rPr lang="en-US" altLang="ja-JP" i="1">
                                            <a:latin typeface="Cambria Math" panose="02040503050406030204" pitchFamily="18" charset="0"/>
                                          </a:rPr>
                                          <m:t>1</m:t>
                                        </m:r>
                                      </m:sub>
                                    </m:sSub>
                                    <m:r>
                                      <a:rPr lang="en-US" altLang="ja-JP" i="1">
                                        <a:latin typeface="Cambria Math" panose="02040503050406030204" pitchFamily="18" charset="0"/>
                                      </a:rPr>
                                      <m:t>)</m:t>
                                    </m:r>
                                  </m:num>
                                  <m:den>
                                    <m:r>
                                      <a:rPr lang="en-US" altLang="ja-JP" i="1">
                                        <a:latin typeface="Cambria Math" panose="02040503050406030204" pitchFamily="18" charset="0"/>
                                      </a:rPr>
                                      <m:t>1+</m:t>
                                    </m:r>
                                    <m:r>
                                      <m:rPr>
                                        <m:sty m:val="p"/>
                                      </m:rPr>
                                      <a:rPr lang="en-US" altLang="ja-JP">
                                        <a:latin typeface="Cambria Math" panose="02040503050406030204" pitchFamily="18" charset="0"/>
                                      </a:rPr>
                                      <m:t>exp</m:t>
                                    </m:r>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up>
                                        <m:r>
                                          <a:rPr lang="en-US" altLang="ja-JP" i="1">
                                            <a:latin typeface="Cambria Math" panose="02040503050406030204" pitchFamily="18" charset="0"/>
                                          </a:rPr>
                                          <m:t>∗</m:t>
                                        </m:r>
                                      </m:sup>
                                    </m:sSubSup>
                                    <m:r>
                                      <a:rPr lang="en-US" altLang="ja-JP" i="1">
                                        <a:latin typeface="Cambria Math" panose="02040503050406030204" pitchFamily="18" charset="0"/>
                                      </a:rPr>
                                      <m:t>+</m:t>
                                    </m:r>
                                    <m:sSub>
                                      <m:sSubPr>
                                        <m:ctrlPr>
                                          <a:rPr lang="en-US" altLang="ja-JP" i="1">
                                            <a:latin typeface="Cambria Math" panose="02040503050406030204" pitchFamily="18" charset="0"/>
                                          </a:rPr>
                                        </m:ctrlPr>
                                      </m:sSubPr>
                                      <m:e>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1</m:t>
                                            </m:r>
                                          </m:sub>
                                          <m:sup>
                                            <m:r>
                                              <a:rPr lang="en-US" altLang="ja-JP" i="1">
                                                <a:latin typeface="Cambria Math" panose="02040503050406030204" pitchFamily="18" charset="0"/>
                                              </a:rPr>
                                              <m:t>∗</m:t>
                                            </m:r>
                                          </m:sup>
                                        </m:sSubSup>
                                        <m:r>
                                          <a:rPr lang="en-US" altLang="ja-JP" i="1">
                                            <a:latin typeface="Cambria Math" panose="02040503050406030204" pitchFamily="18" charset="0"/>
                                          </a:rPr>
                                          <m:t>𝑥</m:t>
                                        </m:r>
                                      </m:e>
                                      <m:sub>
                                        <m:r>
                                          <a:rPr lang="en-US" altLang="ja-JP" i="1">
                                            <a:latin typeface="Cambria Math" panose="02040503050406030204" pitchFamily="18" charset="0"/>
                                          </a:rPr>
                                          <m:t>𝑖</m:t>
                                        </m:r>
                                        <m:r>
                                          <a:rPr lang="en-US" altLang="ja-JP" i="1">
                                            <a:latin typeface="Cambria Math" panose="02040503050406030204" pitchFamily="18" charset="0"/>
                                          </a:rPr>
                                          <m:t>1</m:t>
                                        </m:r>
                                      </m:sub>
                                    </m:sSub>
                                    <m:r>
                                      <a:rPr lang="en-US" altLang="ja-JP" i="1">
                                        <a:latin typeface="Cambria Math" panose="02040503050406030204" pitchFamily="18" charset="0"/>
                                      </a:rPr>
                                      <m:t>)</m:t>
                                    </m:r>
                                  </m:den>
                                </m:f>
                                <m:r>
                                  <a:rPr lang="en-US" altLang="ja-JP" i="1">
                                    <a:latin typeface="Cambria Math" panose="02040503050406030204" pitchFamily="18" charset="0"/>
                                  </a:rPr>
                                  <m:t>})</m:t>
                                </m:r>
                              </m:e>
                              <m:sup>
                                <m:r>
                                  <a:rPr lang="en-US" altLang="ja-JP" b="0" i="1" smtClean="0">
                                    <a:latin typeface="Cambria Math" panose="02040503050406030204" pitchFamily="18" charset="0"/>
                                  </a:rPr>
                                  <m:t>𝑁</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𝑌</m:t>
                                    </m:r>
                                  </m:e>
                                  <m:sub>
                                    <m:r>
                                      <a:rPr lang="en-US" altLang="ja-JP" i="1">
                                        <a:latin typeface="Cambria Math" panose="02040503050406030204" pitchFamily="18" charset="0"/>
                                      </a:rPr>
                                      <m:t>𝑖</m:t>
                                    </m:r>
                                  </m:sub>
                                </m:sSub>
                              </m:sup>
                            </m:sSup>
                          </m:e>
                        </m:sPre>
                      </m:e>
                    </m:nary>
                  </m:oMath>
                </a14:m>
                <a:endParaRPr lang="en-US" altLang="ja-JP" dirty="0"/>
              </a:p>
            </p:txBody>
          </p:sp>
        </mc:Choice>
        <mc:Fallback xmlns="">
          <p:sp>
            <p:nvSpPr>
              <p:cNvPr id="23" name="テキスト ボックス 22">
                <a:extLst>
                  <a:ext uri="{FF2B5EF4-FFF2-40B4-BE49-F238E27FC236}">
                    <a16:creationId xmlns:a16="http://schemas.microsoft.com/office/drawing/2014/main" id="{9275B521-1CE9-5E4C-A835-B1547D8E4E7C}"/>
                  </a:ext>
                </a:extLst>
              </p:cNvPr>
              <p:cNvSpPr txBox="1">
                <a:spLocks noRot="1" noChangeAspect="1" noMove="1" noResize="1" noEditPoints="1" noAdjustHandles="1" noChangeArrowheads="1" noChangeShapeType="1" noTextEdit="1"/>
              </p:cNvSpPr>
              <p:nvPr/>
            </p:nvSpPr>
            <p:spPr>
              <a:xfrm>
                <a:off x="653142" y="4578840"/>
                <a:ext cx="10224081" cy="732701"/>
              </a:xfrm>
              <a:prstGeom prst="rect">
                <a:avLst/>
              </a:prstGeom>
              <a:blipFill>
                <a:blip r:embed="rId7"/>
                <a:stretch>
                  <a:fillRect l="-248" t="-22034" b="-69492"/>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8BB8A705-FA38-7142-8491-BB3E5BCC31AA}"/>
              </a:ext>
            </a:extLst>
          </p:cNvPr>
          <p:cNvSpPr txBox="1"/>
          <p:nvPr/>
        </p:nvSpPr>
        <p:spPr>
          <a:xfrm>
            <a:off x="576942" y="4003687"/>
            <a:ext cx="4314001" cy="369332"/>
          </a:xfrm>
          <a:prstGeom prst="rect">
            <a:avLst/>
          </a:prstGeom>
          <a:noFill/>
        </p:spPr>
        <p:txBody>
          <a:bodyPr wrap="none" rtlCol="0">
            <a:spAutoFit/>
          </a:bodyPr>
          <a:lstStyle/>
          <a:p>
            <a:r>
              <a:rPr kumimoji="1" lang="en-US" altLang="ja-JP" u="sng" dirty="0">
                <a:solidFill>
                  <a:srgbClr val="009193"/>
                </a:solidFill>
              </a:rPr>
              <a:t>N</a:t>
            </a:r>
            <a:r>
              <a:rPr kumimoji="1" lang="ja-JP" altLang="en-US" u="sng">
                <a:solidFill>
                  <a:srgbClr val="009193"/>
                </a:solidFill>
              </a:rPr>
              <a:t>セットのデータが得られた時の尤度関数</a:t>
            </a:r>
          </a:p>
        </p:txBody>
      </p:sp>
      <p:sp>
        <p:nvSpPr>
          <p:cNvPr id="4" name="テキスト ボックス 3">
            <a:extLst>
              <a:ext uri="{FF2B5EF4-FFF2-40B4-BE49-F238E27FC236}">
                <a16:creationId xmlns:a16="http://schemas.microsoft.com/office/drawing/2014/main" id="{C6280430-BBFF-704C-AB07-36B15795066C}"/>
              </a:ext>
            </a:extLst>
          </p:cNvPr>
          <p:cNvSpPr txBox="1"/>
          <p:nvPr/>
        </p:nvSpPr>
        <p:spPr>
          <a:xfrm>
            <a:off x="2564523" y="1253006"/>
            <a:ext cx="1208985" cy="307777"/>
          </a:xfrm>
          <a:prstGeom prst="rect">
            <a:avLst/>
          </a:prstGeom>
          <a:noFill/>
        </p:spPr>
        <p:txBody>
          <a:bodyPr wrap="none" rtlCol="0">
            <a:spAutoFit/>
          </a:bodyPr>
          <a:lstStyle/>
          <a:p>
            <a:r>
              <a:rPr kumimoji="1" lang="en-US" altLang="ja-JP" sz="1400" dirty="0"/>
              <a:t>*N=10</a:t>
            </a:r>
            <a:r>
              <a:rPr kumimoji="1" lang="ja-JP" altLang="en-US" sz="1400"/>
              <a:t>で固定</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9E6437A-838D-E741-A9F8-CC57F0B34225}"/>
                  </a:ext>
                </a:extLst>
              </p:cNvPr>
              <p:cNvSpPr txBox="1"/>
              <p:nvPr/>
            </p:nvSpPr>
            <p:spPr>
              <a:xfrm>
                <a:off x="6096000" y="1617249"/>
                <a:ext cx="4879862" cy="669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sPre>
                        <m:sPrePr>
                          <m:ctrlPr>
                            <a:rPr lang="en-US" altLang="ja-JP" i="1">
                              <a:latin typeface="Cambria Math" panose="02040503050406030204" pitchFamily="18" charset="0"/>
                            </a:rPr>
                          </m:ctrlPr>
                        </m:sPrePr>
                        <m:sub>
                          <m:r>
                            <a:rPr lang="en-US" altLang="ja-JP" i="1">
                              <a:latin typeface="Cambria Math" panose="02040503050406030204" pitchFamily="18" charset="0"/>
                            </a:rPr>
                            <m:t>10</m:t>
                          </m:r>
                        </m:sub>
                        <m:sup/>
                        <m:e>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m:t>
                              </m:r>
                            </m:e>
                            <m:sub>
                              <m:sSub>
                                <m:sSubPr>
                                  <m:ctrlPr>
                                    <a:rPr lang="en-US" altLang="ja-JP" i="1">
                                      <a:latin typeface="Cambria Math" panose="02040503050406030204" pitchFamily="18" charset="0"/>
                                    </a:rPr>
                                  </m:ctrlPr>
                                </m:sSubPr>
                                <m:e>
                                  <m:r>
                                    <a:rPr lang="en-US" altLang="ja-JP" i="1">
                                      <a:latin typeface="Cambria Math" panose="02040503050406030204" pitchFamily="18" charset="0"/>
                                    </a:rPr>
                                    <m:t>𝑌</m:t>
                                  </m:r>
                                </m:e>
                                <m:sub>
                                  <m:r>
                                    <a:rPr lang="en-US" altLang="ja-JP" i="1">
                                      <a:latin typeface="Cambria Math" panose="02040503050406030204" pitchFamily="18" charset="0"/>
                                    </a:rPr>
                                    <m:t>𝑖</m:t>
                                  </m:r>
                                </m:sub>
                              </m:sSub>
                            </m:sub>
                          </m:sSub>
                          <m:sSup>
                            <m:sSupPr>
                              <m:ctrlPr>
                                <a:rPr lang="en-US" altLang="ja-JP" i="1">
                                  <a:latin typeface="Cambria Math" panose="02040503050406030204" pitchFamily="18" charset="0"/>
                                </a:rPr>
                              </m:ctrlPr>
                            </m:sSupPr>
                            <m:e>
                              <m:r>
                                <a:rPr lang="en-US" altLang="ja-JP" i="1">
                                  <a:latin typeface="Cambria Math" panose="02040503050406030204" pitchFamily="18" charset="0"/>
                                </a:rPr>
                                <m:t>{</m:t>
                              </m:r>
                              <m:f>
                                <m:fPr>
                                  <m:ctrlPr>
                                    <a:rPr lang="en-US" altLang="ja-JP" i="1" smtClean="0">
                                      <a:latin typeface="Cambria Math" panose="02040503050406030204" pitchFamily="18" charset="0"/>
                                    </a:rPr>
                                  </m:ctrlPr>
                                </m:fPr>
                                <m:num>
                                  <m:r>
                                    <m:rPr>
                                      <m:sty m:val="p"/>
                                    </m:rPr>
                                    <a:rPr lang="en-US" altLang="ja-JP">
                                      <a:latin typeface="Cambria Math" panose="02040503050406030204" pitchFamily="18" charset="0"/>
                                    </a:rPr>
                                    <m:t>exp</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r>
                                    <a:rPr lang="en-US" altLang="ja-JP" i="1">
                                      <a:latin typeface="Cambria Math" panose="02040503050406030204" pitchFamily="18" charset="0"/>
                                    </a:rPr>
                                    <m:t>)</m:t>
                                  </m:r>
                                </m:num>
                                <m:den>
                                  <m:r>
                                    <a:rPr lang="en-US" altLang="ja-JP" b="0" i="1" smtClean="0">
                                      <a:latin typeface="Cambria Math" panose="02040503050406030204" pitchFamily="18" charset="0"/>
                                    </a:rPr>
                                    <m:t>1+</m:t>
                                  </m:r>
                                  <m:r>
                                    <m:rPr>
                                      <m:sty m:val="p"/>
                                    </m:rPr>
                                    <a:rPr lang="en-US" altLang="ja-JP" b="0" i="0" smtClean="0">
                                      <a:latin typeface="Cambria Math" panose="02040503050406030204" pitchFamily="18" charset="0"/>
                                    </a:rPr>
                                    <m:t>exp</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r>
                                    <a:rPr lang="en-US" altLang="ja-JP" b="0" i="1" smtClean="0">
                                      <a:latin typeface="Cambria Math" panose="02040503050406030204" pitchFamily="18" charset="0"/>
                                    </a:rPr>
                                    <m:t>)</m:t>
                                  </m:r>
                                </m:den>
                              </m:f>
                              <m:r>
                                <a:rPr lang="en-US" altLang="ja-JP" i="1">
                                  <a:latin typeface="Cambria Math" panose="02040503050406030204" pitchFamily="18" charset="0"/>
                                </a:rPr>
                                <m:t>}</m:t>
                              </m:r>
                            </m:e>
                            <m:sup>
                              <m:sSub>
                                <m:sSubPr>
                                  <m:ctrlPr>
                                    <a:rPr lang="en-US" altLang="ja-JP" i="1">
                                      <a:latin typeface="Cambria Math" panose="02040503050406030204" pitchFamily="18" charset="0"/>
                                    </a:rPr>
                                  </m:ctrlPr>
                                </m:sSubPr>
                                <m:e>
                                  <m:r>
                                    <a:rPr lang="en-US" altLang="ja-JP" i="1">
                                      <a:latin typeface="Cambria Math" panose="02040503050406030204" pitchFamily="18" charset="0"/>
                                    </a:rPr>
                                    <m:t>𝑌</m:t>
                                  </m:r>
                                </m:e>
                                <m:sub>
                                  <m:r>
                                    <a:rPr lang="en-US" altLang="ja-JP" i="1">
                                      <a:latin typeface="Cambria Math" panose="02040503050406030204" pitchFamily="18" charset="0"/>
                                    </a:rPr>
                                    <m:t>𝑖</m:t>
                                  </m:r>
                                </m:sub>
                              </m:sSub>
                            </m:sup>
                          </m:sSup>
                          <m:sSup>
                            <m:sSupPr>
                              <m:ctrlPr>
                                <a:rPr lang="en-US" altLang="ja-JP" i="1">
                                  <a:latin typeface="Cambria Math" panose="02040503050406030204" pitchFamily="18" charset="0"/>
                                </a:rPr>
                              </m:ctrlPr>
                            </m:sSupPr>
                            <m:e>
                              <m:r>
                                <a:rPr lang="en-US" altLang="ja-JP" i="1">
                                  <a:latin typeface="Cambria Math" panose="02040503050406030204" pitchFamily="18" charset="0"/>
                                </a:rPr>
                                <m:t>(1−{</m:t>
                              </m:r>
                              <m:f>
                                <m:fPr>
                                  <m:ctrlPr>
                                    <a:rPr lang="en-US" altLang="ja-JP" i="1">
                                      <a:latin typeface="Cambria Math" panose="02040503050406030204" pitchFamily="18" charset="0"/>
                                    </a:rPr>
                                  </m:ctrlPr>
                                </m:fPr>
                                <m:num>
                                  <m:r>
                                    <m:rPr>
                                      <m:sty m:val="p"/>
                                    </m:rPr>
                                    <a:rPr lang="en-US" altLang="ja-JP">
                                      <a:latin typeface="Cambria Math" panose="02040503050406030204" pitchFamily="18" charset="0"/>
                                    </a:rPr>
                                    <m:t>exp</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r>
                                    <a:rPr lang="en-US" altLang="ja-JP" i="1">
                                      <a:latin typeface="Cambria Math" panose="02040503050406030204" pitchFamily="18" charset="0"/>
                                    </a:rPr>
                                    <m:t>)</m:t>
                                  </m:r>
                                </m:num>
                                <m:den>
                                  <m:r>
                                    <a:rPr lang="en-US" altLang="ja-JP" i="1">
                                      <a:latin typeface="Cambria Math" panose="02040503050406030204" pitchFamily="18" charset="0"/>
                                    </a:rPr>
                                    <m:t>1+</m:t>
                                  </m:r>
                                  <m:r>
                                    <m:rPr>
                                      <m:sty m:val="p"/>
                                    </m:rPr>
                                    <a:rPr lang="en-US" altLang="ja-JP">
                                      <a:latin typeface="Cambria Math" panose="02040503050406030204" pitchFamily="18" charset="0"/>
                                    </a:rPr>
                                    <m:t>exp</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r>
                                    <a:rPr lang="en-US" altLang="ja-JP" i="1">
                                      <a:latin typeface="Cambria Math" panose="02040503050406030204" pitchFamily="18" charset="0"/>
                                    </a:rPr>
                                    <m:t>)</m:t>
                                  </m:r>
                                </m:den>
                              </m:f>
                              <m:r>
                                <a:rPr lang="en-US" altLang="ja-JP" i="1">
                                  <a:latin typeface="Cambria Math" panose="02040503050406030204" pitchFamily="18" charset="0"/>
                                </a:rPr>
                                <m:t>})</m:t>
                              </m:r>
                            </m:e>
                            <m:sup>
                              <m:r>
                                <a:rPr lang="en-US" altLang="ja-JP" i="1">
                                  <a:latin typeface="Cambria Math" panose="02040503050406030204" pitchFamily="18" charset="0"/>
                                </a:rPr>
                                <m:t>10−</m:t>
                              </m:r>
                              <m:sSub>
                                <m:sSubPr>
                                  <m:ctrlPr>
                                    <a:rPr lang="en-US" altLang="ja-JP" i="1">
                                      <a:latin typeface="Cambria Math" panose="02040503050406030204" pitchFamily="18" charset="0"/>
                                    </a:rPr>
                                  </m:ctrlPr>
                                </m:sSubPr>
                                <m:e>
                                  <m:r>
                                    <a:rPr lang="en-US" altLang="ja-JP" i="1">
                                      <a:latin typeface="Cambria Math" panose="02040503050406030204" pitchFamily="18" charset="0"/>
                                    </a:rPr>
                                    <m:t>𝑌</m:t>
                                  </m:r>
                                </m:e>
                                <m:sub>
                                  <m:r>
                                    <a:rPr lang="en-US" altLang="ja-JP" i="1">
                                      <a:latin typeface="Cambria Math" panose="02040503050406030204" pitchFamily="18" charset="0"/>
                                    </a:rPr>
                                    <m:t>𝑖</m:t>
                                  </m:r>
                                </m:sub>
                              </m:sSub>
                            </m:sup>
                          </m:sSup>
                        </m:e>
                      </m:sPre>
                    </m:oMath>
                  </m:oMathPara>
                </a14:m>
                <a:endParaRPr kumimoji="1" lang="ja-JP" altLang="en-US"/>
              </a:p>
            </p:txBody>
          </p:sp>
        </mc:Choice>
        <mc:Fallback xmlns="">
          <p:sp>
            <p:nvSpPr>
              <p:cNvPr id="6" name="テキスト ボックス 5">
                <a:extLst>
                  <a:ext uri="{FF2B5EF4-FFF2-40B4-BE49-F238E27FC236}">
                    <a16:creationId xmlns:a16="http://schemas.microsoft.com/office/drawing/2014/main" id="{89E6437A-838D-E741-A9F8-CC57F0B34225}"/>
                  </a:ext>
                </a:extLst>
              </p:cNvPr>
              <p:cNvSpPr txBox="1">
                <a:spLocks noRot="1" noChangeAspect="1" noMove="1" noResize="1" noEditPoints="1" noAdjustHandles="1" noChangeArrowheads="1" noChangeShapeType="1" noTextEdit="1"/>
              </p:cNvSpPr>
              <p:nvPr/>
            </p:nvSpPr>
            <p:spPr>
              <a:xfrm>
                <a:off x="6096000" y="1617249"/>
                <a:ext cx="4879862" cy="669094"/>
              </a:xfrm>
              <a:prstGeom prst="rect">
                <a:avLst/>
              </a:prstGeom>
              <a:blipFill>
                <a:blip r:embed="rId8"/>
                <a:stretch>
                  <a:fillRect b="-113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AF255A21-1C9A-8C44-861E-B778CB3DDFD6}"/>
                  </a:ext>
                </a:extLst>
              </p:cNvPr>
              <p:cNvSpPr txBox="1"/>
              <p:nvPr/>
            </p:nvSpPr>
            <p:spPr>
              <a:xfrm>
                <a:off x="653142" y="2944030"/>
                <a:ext cx="8209555" cy="6033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𝑓</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r>
                                <a:rPr lang="en-US" altLang="ja-JP" i="1">
                                  <a:latin typeface="Cambria Math" panose="02040503050406030204" pitchFamily="18" charset="0"/>
                                </a:rPr>
                                <m:t>1</m:t>
                              </m:r>
                            </m:sub>
                          </m:sSub>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up>
                              <m:r>
                                <a:rPr lang="en-US" altLang="ja-JP" i="1">
                                  <a:latin typeface="Cambria Math" panose="02040503050406030204" pitchFamily="18" charset="0"/>
                                </a:rPr>
                                <m:t>∗</m:t>
                              </m:r>
                            </m:sup>
                          </m:sSubSup>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1</m:t>
                              </m:r>
                            </m:sub>
                            <m:sup>
                              <m:r>
                                <a:rPr lang="en-US" altLang="ja-JP" i="1">
                                  <a:latin typeface="Cambria Math" panose="02040503050406030204" pitchFamily="18" charset="0"/>
                                </a:rPr>
                                <m:t>∗</m:t>
                              </m:r>
                            </m:sup>
                          </m:sSubSup>
                          <m:r>
                            <a:rPr lang="en-US" altLang="ja-JP" i="1">
                              <a:latin typeface="Cambria Math" panose="02040503050406030204" pitchFamily="18" charset="0"/>
                            </a:rPr>
                            <m:t> </m:t>
                          </m:r>
                        </m:e>
                      </m:d>
                      <m:r>
                        <a:rPr lang="en-US" altLang="ja-JP" i="1">
                          <a:latin typeface="Cambria Math" panose="02040503050406030204" pitchFamily="18" charset="0"/>
                        </a:rPr>
                        <m:t>=</m:t>
                      </m:r>
                      <m:sPre>
                        <m:sPrePr>
                          <m:ctrlPr>
                            <a:rPr lang="en-US" altLang="ja-JP" i="1">
                              <a:latin typeface="Cambria Math" panose="02040503050406030204" pitchFamily="18" charset="0"/>
                            </a:rPr>
                          </m:ctrlPr>
                        </m:sPrePr>
                        <m:sub>
                          <m:r>
                            <a:rPr lang="en-US" altLang="ja-JP" i="1">
                              <a:latin typeface="Cambria Math" panose="02040503050406030204" pitchFamily="18" charset="0"/>
                            </a:rPr>
                            <m:t>10</m:t>
                          </m:r>
                        </m:sub>
                        <m:sup/>
                        <m:e>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m:t>
                              </m:r>
                            </m:e>
                            <m:sub>
                              <m:sSub>
                                <m:sSubPr>
                                  <m:ctrlPr>
                                    <a:rPr lang="en-US" altLang="ja-JP" i="1">
                                      <a:latin typeface="Cambria Math" panose="02040503050406030204" pitchFamily="18" charset="0"/>
                                    </a:rPr>
                                  </m:ctrlPr>
                                </m:sSubPr>
                                <m:e>
                                  <m:r>
                                    <a:rPr lang="en-US" altLang="ja-JP" i="1">
                                      <a:latin typeface="Cambria Math" panose="02040503050406030204" pitchFamily="18" charset="0"/>
                                    </a:rPr>
                                    <m:t>𝑌</m:t>
                                  </m:r>
                                </m:e>
                                <m:sub>
                                  <m:r>
                                    <a:rPr lang="en-US" altLang="ja-JP" i="1">
                                      <a:latin typeface="Cambria Math" panose="02040503050406030204" pitchFamily="18" charset="0"/>
                                    </a:rPr>
                                    <m:t>𝑖</m:t>
                                  </m:r>
                                </m:sub>
                              </m:sSub>
                            </m:sub>
                          </m:sSub>
                          <m:sSup>
                            <m:sSupPr>
                              <m:ctrlPr>
                                <a:rPr lang="en-US" altLang="ja-JP" i="1">
                                  <a:latin typeface="Cambria Math" panose="02040503050406030204" pitchFamily="18" charset="0"/>
                                </a:rPr>
                              </m:ctrlPr>
                            </m:sSupPr>
                            <m:e>
                              <m:r>
                                <a:rPr lang="en-US" altLang="ja-JP" i="1">
                                  <a:latin typeface="Cambria Math" panose="02040503050406030204" pitchFamily="18" charset="0"/>
                                </a:rPr>
                                <m:t>{</m:t>
                              </m:r>
                              <m:f>
                                <m:fPr>
                                  <m:ctrlPr>
                                    <a:rPr lang="en-US" altLang="ja-JP" i="1">
                                      <a:latin typeface="Cambria Math" panose="02040503050406030204" pitchFamily="18" charset="0"/>
                                    </a:rPr>
                                  </m:ctrlPr>
                                </m:fPr>
                                <m:num>
                                  <m:r>
                                    <m:rPr>
                                      <m:sty m:val="p"/>
                                    </m:rPr>
                                    <a:rPr lang="en-US" altLang="ja-JP">
                                      <a:latin typeface="Cambria Math" panose="02040503050406030204" pitchFamily="18" charset="0"/>
                                    </a:rPr>
                                    <m:t>exp</m:t>
                                  </m:r>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up>
                                      <m:r>
                                        <a:rPr lang="en-US" altLang="ja-JP" i="1">
                                          <a:latin typeface="Cambria Math" panose="02040503050406030204" pitchFamily="18" charset="0"/>
                                        </a:rPr>
                                        <m:t>∗</m:t>
                                      </m:r>
                                    </m:sup>
                                  </m:sSubSup>
                                  <m:r>
                                    <a:rPr lang="en-US" altLang="ja-JP" i="1">
                                      <a:latin typeface="Cambria Math" panose="02040503050406030204" pitchFamily="18" charset="0"/>
                                    </a:rPr>
                                    <m:t>+</m:t>
                                  </m:r>
                                  <m:sSub>
                                    <m:sSubPr>
                                      <m:ctrlPr>
                                        <a:rPr lang="en-US" altLang="ja-JP" i="1">
                                          <a:latin typeface="Cambria Math" panose="02040503050406030204" pitchFamily="18" charset="0"/>
                                        </a:rPr>
                                      </m:ctrlPr>
                                    </m:sSubPr>
                                    <m:e>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1</m:t>
                                          </m:r>
                                        </m:sub>
                                        <m:sup>
                                          <m:r>
                                            <a:rPr lang="en-US" altLang="ja-JP" i="1">
                                              <a:latin typeface="Cambria Math" panose="02040503050406030204" pitchFamily="18" charset="0"/>
                                            </a:rPr>
                                            <m:t>∗</m:t>
                                          </m:r>
                                        </m:sup>
                                      </m:sSubSup>
                                      <m:r>
                                        <a:rPr lang="en-US" altLang="ja-JP" i="1">
                                          <a:latin typeface="Cambria Math" panose="02040503050406030204" pitchFamily="18" charset="0"/>
                                        </a:rPr>
                                        <m:t>𝑥</m:t>
                                      </m:r>
                                    </m:e>
                                    <m:sub>
                                      <m:r>
                                        <a:rPr lang="en-US" altLang="ja-JP" i="1">
                                          <a:latin typeface="Cambria Math" panose="02040503050406030204" pitchFamily="18" charset="0"/>
                                        </a:rPr>
                                        <m:t>𝑖</m:t>
                                      </m:r>
                                      <m:r>
                                        <a:rPr lang="en-US" altLang="ja-JP" i="1">
                                          <a:latin typeface="Cambria Math" panose="02040503050406030204" pitchFamily="18" charset="0"/>
                                        </a:rPr>
                                        <m:t>1</m:t>
                                      </m:r>
                                    </m:sub>
                                  </m:sSub>
                                  <m:r>
                                    <a:rPr lang="en-US" altLang="ja-JP" i="1">
                                      <a:latin typeface="Cambria Math" panose="02040503050406030204" pitchFamily="18" charset="0"/>
                                    </a:rPr>
                                    <m:t>)</m:t>
                                  </m:r>
                                </m:num>
                                <m:den>
                                  <m:r>
                                    <a:rPr lang="en-US" altLang="ja-JP" i="1">
                                      <a:latin typeface="Cambria Math" panose="02040503050406030204" pitchFamily="18" charset="0"/>
                                    </a:rPr>
                                    <m:t>1+</m:t>
                                  </m:r>
                                  <m:r>
                                    <m:rPr>
                                      <m:sty m:val="p"/>
                                    </m:rPr>
                                    <a:rPr lang="en-US" altLang="ja-JP">
                                      <a:latin typeface="Cambria Math" panose="02040503050406030204" pitchFamily="18" charset="0"/>
                                    </a:rPr>
                                    <m:t>exp</m:t>
                                  </m:r>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up>
                                      <m:r>
                                        <a:rPr lang="en-US" altLang="ja-JP" i="1">
                                          <a:latin typeface="Cambria Math" panose="02040503050406030204" pitchFamily="18" charset="0"/>
                                        </a:rPr>
                                        <m:t>∗</m:t>
                                      </m:r>
                                    </m:sup>
                                  </m:sSubSup>
                                  <m:r>
                                    <a:rPr lang="en-US" altLang="ja-JP" i="1">
                                      <a:latin typeface="Cambria Math" panose="02040503050406030204" pitchFamily="18" charset="0"/>
                                    </a:rPr>
                                    <m:t>+</m:t>
                                  </m:r>
                                  <m:sSub>
                                    <m:sSubPr>
                                      <m:ctrlPr>
                                        <a:rPr lang="en-US" altLang="ja-JP" i="1">
                                          <a:latin typeface="Cambria Math" panose="02040503050406030204" pitchFamily="18" charset="0"/>
                                        </a:rPr>
                                      </m:ctrlPr>
                                    </m:sSubPr>
                                    <m:e>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1</m:t>
                                          </m:r>
                                        </m:sub>
                                        <m:sup>
                                          <m:r>
                                            <a:rPr lang="en-US" altLang="ja-JP" i="1">
                                              <a:latin typeface="Cambria Math" panose="02040503050406030204" pitchFamily="18" charset="0"/>
                                            </a:rPr>
                                            <m:t>∗</m:t>
                                          </m:r>
                                        </m:sup>
                                      </m:sSubSup>
                                      <m:r>
                                        <a:rPr lang="en-US" altLang="ja-JP" i="1">
                                          <a:latin typeface="Cambria Math" panose="02040503050406030204" pitchFamily="18" charset="0"/>
                                        </a:rPr>
                                        <m:t>𝑥</m:t>
                                      </m:r>
                                    </m:e>
                                    <m:sub>
                                      <m:r>
                                        <a:rPr lang="en-US" altLang="ja-JP" i="1">
                                          <a:latin typeface="Cambria Math" panose="02040503050406030204" pitchFamily="18" charset="0"/>
                                        </a:rPr>
                                        <m:t>𝑖</m:t>
                                      </m:r>
                                      <m:r>
                                        <a:rPr lang="en-US" altLang="ja-JP" i="1">
                                          <a:latin typeface="Cambria Math" panose="02040503050406030204" pitchFamily="18" charset="0"/>
                                        </a:rPr>
                                        <m:t>1</m:t>
                                      </m:r>
                                    </m:sub>
                                  </m:sSub>
                                  <m:r>
                                    <a:rPr lang="en-US" altLang="ja-JP" i="1">
                                      <a:latin typeface="Cambria Math" panose="02040503050406030204" pitchFamily="18" charset="0"/>
                                    </a:rPr>
                                    <m:t>)</m:t>
                                  </m:r>
                                </m:den>
                              </m:f>
                              <m:r>
                                <a:rPr lang="en-US" altLang="ja-JP" i="1">
                                  <a:latin typeface="Cambria Math" panose="02040503050406030204" pitchFamily="18" charset="0"/>
                                </a:rPr>
                                <m:t>}</m:t>
                              </m:r>
                            </m:e>
                            <m:sup>
                              <m:sSub>
                                <m:sSubPr>
                                  <m:ctrlPr>
                                    <a:rPr lang="en-US" altLang="ja-JP" i="1">
                                      <a:latin typeface="Cambria Math" panose="02040503050406030204" pitchFamily="18" charset="0"/>
                                    </a:rPr>
                                  </m:ctrlPr>
                                </m:sSubPr>
                                <m:e>
                                  <m:r>
                                    <a:rPr lang="en-US" altLang="ja-JP" i="1">
                                      <a:latin typeface="Cambria Math" panose="02040503050406030204" pitchFamily="18" charset="0"/>
                                    </a:rPr>
                                    <m:t>𝑌</m:t>
                                  </m:r>
                                </m:e>
                                <m:sub>
                                  <m:r>
                                    <a:rPr lang="en-US" altLang="ja-JP" i="1">
                                      <a:latin typeface="Cambria Math" panose="02040503050406030204" pitchFamily="18" charset="0"/>
                                    </a:rPr>
                                    <m:t>𝑖</m:t>
                                  </m:r>
                                </m:sub>
                              </m:sSub>
                            </m:sup>
                          </m:sSup>
                          <m:sSup>
                            <m:sSupPr>
                              <m:ctrlPr>
                                <a:rPr lang="en-US" altLang="ja-JP" i="1">
                                  <a:latin typeface="Cambria Math" panose="02040503050406030204" pitchFamily="18" charset="0"/>
                                </a:rPr>
                              </m:ctrlPr>
                            </m:sSupPr>
                            <m:e>
                              <m:r>
                                <a:rPr lang="en-US" altLang="ja-JP" i="1">
                                  <a:latin typeface="Cambria Math" panose="02040503050406030204" pitchFamily="18" charset="0"/>
                                </a:rPr>
                                <m:t>(1−{</m:t>
                              </m:r>
                              <m:f>
                                <m:fPr>
                                  <m:ctrlPr>
                                    <a:rPr lang="en-US" altLang="ja-JP" i="1">
                                      <a:latin typeface="Cambria Math" panose="02040503050406030204" pitchFamily="18" charset="0"/>
                                    </a:rPr>
                                  </m:ctrlPr>
                                </m:fPr>
                                <m:num>
                                  <m:r>
                                    <m:rPr>
                                      <m:sty m:val="p"/>
                                    </m:rPr>
                                    <a:rPr lang="en-US" altLang="ja-JP">
                                      <a:latin typeface="Cambria Math" panose="02040503050406030204" pitchFamily="18" charset="0"/>
                                    </a:rPr>
                                    <m:t>exp</m:t>
                                  </m:r>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up>
                                      <m:r>
                                        <a:rPr lang="en-US" altLang="ja-JP" i="1">
                                          <a:latin typeface="Cambria Math" panose="02040503050406030204" pitchFamily="18" charset="0"/>
                                        </a:rPr>
                                        <m:t>∗</m:t>
                                      </m:r>
                                    </m:sup>
                                  </m:sSubSup>
                                  <m:r>
                                    <a:rPr lang="en-US" altLang="ja-JP" i="1">
                                      <a:latin typeface="Cambria Math" panose="02040503050406030204" pitchFamily="18" charset="0"/>
                                    </a:rPr>
                                    <m:t>+</m:t>
                                  </m:r>
                                  <m:sSub>
                                    <m:sSubPr>
                                      <m:ctrlPr>
                                        <a:rPr lang="en-US" altLang="ja-JP" i="1">
                                          <a:latin typeface="Cambria Math" panose="02040503050406030204" pitchFamily="18" charset="0"/>
                                        </a:rPr>
                                      </m:ctrlPr>
                                    </m:sSubPr>
                                    <m:e>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1</m:t>
                                          </m:r>
                                        </m:sub>
                                        <m:sup>
                                          <m:r>
                                            <a:rPr lang="en-US" altLang="ja-JP" i="1">
                                              <a:latin typeface="Cambria Math" panose="02040503050406030204" pitchFamily="18" charset="0"/>
                                            </a:rPr>
                                            <m:t>∗</m:t>
                                          </m:r>
                                        </m:sup>
                                      </m:sSubSup>
                                      <m:r>
                                        <a:rPr lang="en-US" altLang="ja-JP" i="1">
                                          <a:latin typeface="Cambria Math" panose="02040503050406030204" pitchFamily="18" charset="0"/>
                                        </a:rPr>
                                        <m:t>𝑥</m:t>
                                      </m:r>
                                    </m:e>
                                    <m:sub>
                                      <m:r>
                                        <a:rPr lang="en-US" altLang="ja-JP" i="1">
                                          <a:latin typeface="Cambria Math" panose="02040503050406030204" pitchFamily="18" charset="0"/>
                                        </a:rPr>
                                        <m:t>𝑖</m:t>
                                      </m:r>
                                      <m:r>
                                        <a:rPr lang="en-US" altLang="ja-JP" i="1">
                                          <a:latin typeface="Cambria Math" panose="02040503050406030204" pitchFamily="18" charset="0"/>
                                        </a:rPr>
                                        <m:t>1</m:t>
                                      </m:r>
                                    </m:sub>
                                  </m:sSub>
                                  <m:r>
                                    <a:rPr lang="en-US" altLang="ja-JP" i="1">
                                      <a:latin typeface="Cambria Math" panose="02040503050406030204" pitchFamily="18" charset="0"/>
                                    </a:rPr>
                                    <m:t>)</m:t>
                                  </m:r>
                                </m:num>
                                <m:den>
                                  <m:r>
                                    <a:rPr lang="en-US" altLang="ja-JP" i="1">
                                      <a:latin typeface="Cambria Math" panose="02040503050406030204" pitchFamily="18" charset="0"/>
                                    </a:rPr>
                                    <m:t>1+</m:t>
                                  </m:r>
                                  <m:r>
                                    <m:rPr>
                                      <m:sty m:val="p"/>
                                    </m:rPr>
                                    <a:rPr lang="en-US" altLang="ja-JP">
                                      <a:latin typeface="Cambria Math" panose="02040503050406030204" pitchFamily="18" charset="0"/>
                                    </a:rPr>
                                    <m:t>exp</m:t>
                                  </m:r>
                                  <m:r>
                                    <a:rPr lang="en-US" altLang="ja-JP" i="1">
                                      <a:latin typeface="Cambria Math" panose="02040503050406030204" pitchFamily="18" charset="0"/>
                                    </a:rPr>
                                    <m:t>⁡(</m:t>
                                  </m:r>
                                  <m:sSubSup>
                                    <m:sSubSupPr>
                                      <m:ctrlPr>
                                        <a:rPr lang="en-US" altLang="ja-JP" i="1" smtClean="0">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up>
                                      <m:r>
                                        <a:rPr lang="en-US" altLang="ja-JP" i="1">
                                          <a:latin typeface="Cambria Math" panose="02040503050406030204" pitchFamily="18" charset="0"/>
                                        </a:rPr>
                                        <m:t>∗</m:t>
                                      </m:r>
                                    </m:sup>
                                  </m:sSubSup>
                                  <m:r>
                                    <a:rPr lang="en-US" altLang="ja-JP" i="1">
                                      <a:latin typeface="Cambria Math" panose="02040503050406030204" pitchFamily="18" charset="0"/>
                                    </a:rPr>
                                    <m:t>+</m:t>
                                  </m:r>
                                  <m:sSub>
                                    <m:sSubPr>
                                      <m:ctrlPr>
                                        <a:rPr lang="en-US" altLang="ja-JP" i="1">
                                          <a:latin typeface="Cambria Math" panose="02040503050406030204" pitchFamily="18" charset="0"/>
                                        </a:rPr>
                                      </m:ctrlPr>
                                    </m:sSubPr>
                                    <m:e>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1</m:t>
                                          </m:r>
                                        </m:sub>
                                        <m:sup>
                                          <m:r>
                                            <a:rPr lang="en-US" altLang="ja-JP" i="1">
                                              <a:latin typeface="Cambria Math" panose="02040503050406030204" pitchFamily="18" charset="0"/>
                                            </a:rPr>
                                            <m:t>∗</m:t>
                                          </m:r>
                                        </m:sup>
                                      </m:sSubSup>
                                      <m:r>
                                        <a:rPr lang="en-US" altLang="ja-JP" i="1">
                                          <a:latin typeface="Cambria Math" panose="02040503050406030204" pitchFamily="18" charset="0"/>
                                        </a:rPr>
                                        <m:t>𝑥</m:t>
                                      </m:r>
                                    </m:e>
                                    <m:sub>
                                      <m:r>
                                        <a:rPr lang="en-US" altLang="ja-JP" i="1">
                                          <a:latin typeface="Cambria Math" panose="02040503050406030204" pitchFamily="18" charset="0"/>
                                        </a:rPr>
                                        <m:t>𝑖</m:t>
                                      </m:r>
                                      <m:r>
                                        <a:rPr lang="en-US" altLang="ja-JP" i="1">
                                          <a:latin typeface="Cambria Math" panose="02040503050406030204" pitchFamily="18" charset="0"/>
                                        </a:rPr>
                                        <m:t>1</m:t>
                                      </m:r>
                                    </m:sub>
                                  </m:sSub>
                                  <m:r>
                                    <a:rPr lang="en-US" altLang="ja-JP" i="1">
                                      <a:latin typeface="Cambria Math" panose="02040503050406030204" pitchFamily="18" charset="0"/>
                                    </a:rPr>
                                    <m:t>)</m:t>
                                  </m:r>
                                </m:den>
                              </m:f>
                              <m:r>
                                <a:rPr lang="en-US" altLang="ja-JP" i="1">
                                  <a:latin typeface="Cambria Math" panose="02040503050406030204" pitchFamily="18" charset="0"/>
                                </a:rPr>
                                <m:t>})</m:t>
                              </m:r>
                            </m:e>
                            <m:sup>
                              <m:r>
                                <a:rPr lang="en-US" altLang="ja-JP" i="1">
                                  <a:latin typeface="Cambria Math" panose="02040503050406030204" pitchFamily="18" charset="0"/>
                                </a:rPr>
                                <m:t>10−</m:t>
                              </m:r>
                              <m:sSub>
                                <m:sSubPr>
                                  <m:ctrlPr>
                                    <a:rPr lang="en-US" altLang="ja-JP" i="1">
                                      <a:latin typeface="Cambria Math" panose="02040503050406030204" pitchFamily="18" charset="0"/>
                                    </a:rPr>
                                  </m:ctrlPr>
                                </m:sSubPr>
                                <m:e>
                                  <m:r>
                                    <a:rPr lang="en-US" altLang="ja-JP" i="1">
                                      <a:latin typeface="Cambria Math" panose="02040503050406030204" pitchFamily="18" charset="0"/>
                                    </a:rPr>
                                    <m:t>𝑌</m:t>
                                  </m:r>
                                </m:e>
                                <m:sub>
                                  <m:r>
                                    <a:rPr lang="en-US" altLang="ja-JP" i="1">
                                      <a:latin typeface="Cambria Math" panose="02040503050406030204" pitchFamily="18" charset="0"/>
                                    </a:rPr>
                                    <m:t>𝑖</m:t>
                                  </m:r>
                                </m:sub>
                              </m:sSub>
                            </m:sup>
                          </m:sSup>
                        </m:e>
                      </m:sPre>
                    </m:oMath>
                  </m:oMathPara>
                </a14:m>
                <a:endParaRPr kumimoji="1" lang="ja-JP" altLang="en-US"/>
              </a:p>
            </p:txBody>
          </p:sp>
        </mc:Choice>
        <mc:Fallback xmlns="">
          <p:sp>
            <p:nvSpPr>
              <p:cNvPr id="7" name="テキスト ボックス 6">
                <a:extLst>
                  <a:ext uri="{FF2B5EF4-FFF2-40B4-BE49-F238E27FC236}">
                    <a16:creationId xmlns:a16="http://schemas.microsoft.com/office/drawing/2014/main" id="{AF255A21-1C9A-8C44-861E-B778CB3DDFD6}"/>
                  </a:ext>
                </a:extLst>
              </p:cNvPr>
              <p:cNvSpPr txBox="1">
                <a:spLocks noRot="1" noChangeAspect="1" noMove="1" noResize="1" noEditPoints="1" noAdjustHandles="1" noChangeArrowheads="1" noChangeShapeType="1" noTextEdit="1"/>
              </p:cNvSpPr>
              <p:nvPr/>
            </p:nvSpPr>
            <p:spPr>
              <a:xfrm>
                <a:off x="653142" y="2944030"/>
                <a:ext cx="8209555" cy="603307"/>
              </a:xfrm>
              <a:prstGeom prst="rect">
                <a:avLst/>
              </a:prstGeom>
              <a:blipFill>
                <a:blip r:embed="rId9"/>
                <a:stretch>
                  <a:fillRect t="-6122" b="-142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076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3" y="304801"/>
            <a:ext cx="6324600" cy="584775"/>
          </a:xfrm>
          <a:prstGeom prst="rect">
            <a:avLst/>
          </a:prstGeom>
          <a:noFill/>
        </p:spPr>
        <p:txBody>
          <a:bodyPr wrap="square" rtlCol="0">
            <a:spAutoFit/>
          </a:bodyPr>
          <a:lstStyle/>
          <a:p>
            <a:r>
              <a:rPr lang="ja-JP" altLang="en-US" sz="3200"/>
              <a:t>推定のイメージ②尤度</a:t>
            </a:r>
            <a:endParaRPr kumimoji="1" lang="ja-JP" altLang="en-US" sz="3200"/>
          </a:p>
        </p:txBody>
      </p:sp>
      <p:sp>
        <p:nvSpPr>
          <p:cNvPr id="20" name="テキスト ボックス 19">
            <a:extLst>
              <a:ext uri="{FF2B5EF4-FFF2-40B4-BE49-F238E27FC236}">
                <a16:creationId xmlns:a16="http://schemas.microsoft.com/office/drawing/2014/main" id="{716D2E49-68E1-D648-A950-67F43C111E73}"/>
              </a:ext>
            </a:extLst>
          </p:cNvPr>
          <p:cNvSpPr txBox="1"/>
          <p:nvPr/>
        </p:nvSpPr>
        <p:spPr>
          <a:xfrm>
            <a:off x="653143" y="1280275"/>
            <a:ext cx="3063659" cy="369332"/>
          </a:xfrm>
          <a:prstGeom prst="rect">
            <a:avLst/>
          </a:prstGeom>
          <a:noFill/>
        </p:spPr>
        <p:txBody>
          <a:bodyPr wrap="none" rtlCol="0">
            <a:spAutoFit/>
          </a:bodyPr>
          <a:lstStyle/>
          <a:p>
            <a:r>
              <a:rPr kumimoji="1" lang="ja-JP" altLang="en-US"/>
              <a:t>定数項のみのモデルを考える</a:t>
            </a:r>
            <a:endParaRPr kumimoji="1" lang="en-US" altLang="ja-JP" dirty="0"/>
          </a:p>
        </p:txBody>
      </p:sp>
      <p:sp>
        <p:nvSpPr>
          <p:cNvPr id="10" name="テキスト ボックス 9">
            <a:extLst>
              <a:ext uri="{FF2B5EF4-FFF2-40B4-BE49-F238E27FC236}">
                <a16:creationId xmlns:a16="http://schemas.microsoft.com/office/drawing/2014/main" id="{63B88874-1E16-9647-822D-63F057C35109}"/>
              </a:ext>
            </a:extLst>
          </p:cNvPr>
          <p:cNvSpPr txBox="1"/>
          <p:nvPr/>
        </p:nvSpPr>
        <p:spPr>
          <a:xfrm>
            <a:off x="653143" y="1855640"/>
            <a:ext cx="646331" cy="369332"/>
          </a:xfrm>
          <a:prstGeom prst="rect">
            <a:avLst/>
          </a:prstGeom>
          <a:noFill/>
        </p:spPr>
        <p:txBody>
          <a:bodyPr wrap="none" rtlCol="0">
            <a:spAutoFit/>
          </a:bodyPr>
          <a:lstStyle/>
          <a:p>
            <a:r>
              <a:rPr lang="ja-JP" altLang="en-US" u="sng">
                <a:solidFill>
                  <a:srgbClr val="009193"/>
                </a:solidFill>
              </a:rPr>
              <a:t>尤度</a:t>
            </a:r>
            <a:endParaRPr kumimoji="1" lang="ja-JP" altLang="en-US"/>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F16944C5-A527-AF46-B2B1-2F1C08CD4AD6}"/>
                  </a:ext>
                </a:extLst>
              </p:cNvPr>
              <p:cNvSpPr txBox="1"/>
              <p:nvPr/>
            </p:nvSpPr>
            <p:spPr>
              <a:xfrm>
                <a:off x="653143" y="2845491"/>
                <a:ext cx="4897495" cy="369332"/>
              </a:xfrm>
              <a:prstGeom prst="rect">
                <a:avLst/>
              </a:prstGeom>
              <a:noFill/>
            </p:spPr>
            <p:txBody>
              <a:bodyPr wrap="none" rtlCol="0">
                <a:spAutoFit/>
              </a:bodyPr>
              <a:lstStyle/>
              <a:p>
                <a:pPr marL="285750" indent="-285750">
                  <a:buFont typeface="Arial" panose="020B0604020202020204" pitchFamily="34" charset="0"/>
                  <a:buChar char="•"/>
                </a:pPr>
                <a:r>
                  <a:rPr lang="en-US" altLang="ja-JP" dirty="0"/>
                  <a:t>N=10 </a:t>
                </a:r>
                <a14:m>
                  <m:oMath xmlns:m="http://schemas.openxmlformats.org/officeDocument/2006/math">
                    <m:r>
                      <m:rPr>
                        <m:sty m:val="p"/>
                      </m:rPr>
                      <a:rPr lang="en-US" altLang="ja-JP" b="0" i="0" smtClean="0">
                        <a:latin typeface="Cambria Math" panose="02040503050406030204" pitchFamily="18" charset="0"/>
                      </a:rPr>
                      <m:t>y</m:t>
                    </m:r>
                    <m:r>
                      <a:rPr lang="en-US" altLang="ja-JP" b="0" i="0" smtClean="0">
                        <a:latin typeface="Cambria Math" panose="02040503050406030204" pitchFamily="18" charset="0"/>
                      </a:rPr>
                      <m:t>=1</m:t>
                    </m:r>
                  </m:oMath>
                </a14:m>
                <a:r>
                  <a:rPr kumimoji="1" lang="en-US" altLang="ja-JP" dirty="0"/>
                  <a:t> </a:t>
                </a:r>
                <a:r>
                  <a:rPr kumimoji="1" lang="ja-JP" altLang="en-US"/>
                  <a:t>というデータが得られた時の尤度</a:t>
                </a:r>
              </a:p>
            </p:txBody>
          </p:sp>
        </mc:Choice>
        <mc:Fallback xmlns="">
          <p:sp>
            <p:nvSpPr>
              <p:cNvPr id="14" name="テキスト ボックス 13">
                <a:extLst>
                  <a:ext uri="{FF2B5EF4-FFF2-40B4-BE49-F238E27FC236}">
                    <a16:creationId xmlns:a16="http://schemas.microsoft.com/office/drawing/2014/main" id="{F16944C5-A527-AF46-B2B1-2F1C08CD4AD6}"/>
                  </a:ext>
                </a:extLst>
              </p:cNvPr>
              <p:cNvSpPr txBox="1">
                <a:spLocks noRot="1" noChangeAspect="1" noMove="1" noResize="1" noEditPoints="1" noAdjustHandles="1" noChangeArrowheads="1" noChangeShapeType="1" noTextEdit="1"/>
              </p:cNvSpPr>
              <p:nvPr/>
            </p:nvSpPr>
            <p:spPr>
              <a:xfrm>
                <a:off x="653143" y="2845491"/>
                <a:ext cx="4897495" cy="369332"/>
              </a:xfrm>
              <a:prstGeom prst="rect">
                <a:avLst/>
              </a:prstGeom>
              <a:blipFill>
                <a:blip r:embed="rId2"/>
                <a:stretch>
                  <a:fillRect l="-775" t="-13793" b="-31034"/>
                </a:stretch>
              </a:blipFill>
            </p:spPr>
            <p:txBody>
              <a:bodyPr/>
              <a:lstStyle/>
              <a:p>
                <a:r>
                  <a:rPr lang="ja-JP" altLang="en-US">
                    <a:noFill/>
                  </a:rPr>
                  <a:t> </a:t>
                </a:r>
              </a:p>
            </p:txBody>
          </p:sp>
        </mc:Fallback>
      </mc:AlternateContent>
      <p:pic>
        <p:nvPicPr>
          <p:cNvPr id="24" name="図 23" descr="グラフ が含まれている画像&#10;&#10;自動的に生成された説明">
            <a:extLst>
              <a:ext uri="{FF2B5EF4-FFF2-40B4-BE49-F238E27FC236}">
                <a16:creationId xmlns:a16="http://schemas.microsoft.com/office/drawing/2014/main" id="{9F921E54-9D02-AC4E-8F3C-5AB6B2C45B50}"/>
              </a:ext>
            </a:extLst>
          </p:cNvPr>
          <p:cNvPicPr>
            <a:picLocks noChangeAspect="1"/>
          </p:cNvPicPr>
          <p:nvPr/>
        </p:nvPicPr>
        <p:blipFill>
          <a:blip r:embed="rId3"/>
          <a:stretch>
            <a:fillRect/>
          </a:stretch>
        </p:blipFill>
        <p:spPr>
          <a:xfrm>
            <a:off x="976308" y="3429000"/>
            <a:ext cx="3956957" cy="3156917"/>
          </a:xfrm>
          <a:prstGeom prst="rect">
            <a:avLst/>
          </a:prstGeom>
        </p:spPr>
      </p:pic>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A6B18403-5938-8741-8D4B-7F1FF426AF74}"/>
                  </a:ext>
                </a:extLst>
              </p:cNvPr>
              <p:cNvSpPr txBox="1"/>
              <p:nvPr/>
            </p:nvSpPr>
            <p:spPr>
              <a:xfrm>
                <a:off x="5704114" y="2845491"/>
                <a:ext cx="5446043" cy="369332"/>
              </a:xfrm>
              <a:prstGeom prst="rect">
                <a:avLst/>
              </a:prstGeom>
              <a:noFill/>
            </p:spPr>
            <p:txBody>
              <a:bodyPr wrap="none" rtlCol="0">
                <a:spAutoFit/>
              </a:bodyPr>
              <a:lstStyle/>
              <a:p>
                <a:pPr marL="285750" indent="-285750">
                  <a:buFont typeface="Arial" panose="020B0604020202020204" pitchFamily="34" charset="0"/>
                  <a:buChar char="•"/>
                </a:pPr>
                <a:r>
                  <a:rPr lang="en-US" altLang="ja-JP" dirty="0"/>
                  <a:t>N=10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𝑖</m:t>
                        </m:r>
                      </m:sub>
                    </m:sSub>
                    <m:r>
                      <a:rPr lang="en-US" altLang="ja-JP" b="0" i="1" smtClean="0">
                        <a:latin typeface="Cambria Math" panose="02040503050406030204" pitchFamily="18" charset="0"/>
                      </a:rPr>
                      <m:t>={1,7,9}</m:t>
                    </m:r>
                  </m:oMath>
                </a14:m>
                <a:r>
                  <a:rPr kumimoji="1" lang="ja-JP" altLang="en-US"/>
                  <a:t>というデータが得られた時の尤度</a:t>
                </a:r>
              </a:p>
            </p:txBody>
          </p:sp>
        </mc:Choice>
        <mc:Fallback xmlns="">
          <p:sp>
            <p:nvSpPr>
              <p:cNvPr id="25" name="テキスト ボックス 24">
                <a:extLst>
                  <a:ext uri="{FF2B5EF4-FFF2-40B4-BE49-F238E27FC236}">
                    <a16:creationId xmlns:a16="http://schemas.microsoft.com/office/drawing/2014/main" id="{A6B18403-5938-8741-8D4B-7F1FF426AF74}"/>
                  </a:ext>
                </a:extLst>
              </p:cNvPr>
              <p:cNvSpPr txBox="1">
                <a:spLocks noRot="1" noChangeAspect="1" noMove="1" noResize="1" noEditPoints="1" noAdjustHandles="1" noChangeArrowheads="1" noChangeShapeType="1" noTextEdit="1"/>
              </p:cNvSpPr>
              <p:nvPr/>
            </p:nvSpPr>
            <p:spPr>
              <a:xfrm>
                <a:off x="5704114" y="2845491"/>
                <a:ext cx="5446043" cy="369332"/>
              </a:xfrm>
              <a:prstGeom prst="rect">
                <a:avLst/>
              </a:prstGeom>
              <a:blipFill>
                <a:blip r:embed="rId4"/>
                <a:stretch>
                  <a:fillRect l="-932" t="-13793" b="-31034"/>
                </a:stretch>
              </a:blipFill>
            </p:spPr>
            <p:txBody>
              <a:bodyPr/>
              <a:lstStyle/>
              <a:p>
                <a:r>
                  <a:rPr lang="ja-JP" altLang="en-US">
                    <a:noFill/>
                  </a:rPr>
                  <a:t> </a:t>
                </a:r>
              </a:p>
            </p:txBody>
          </p:sp>
        </mc:Fallback>
      </mc:AlternateContent>
      <p:pic>
        <p:nvPicPr>
          <p:cNvPr id="27" name="図 26" descr="グラフ, ヒストグラム, 四角形&#10;&#10;自動的に生成された説明">
            <a:extLst>
              <a:ext uri="{FF2B5EF4-FFF2-40B4-BE49-F238E27FC236}">
                <a16:creationId xmlns:a16="http://schemas.microsoft.com/office/drawing/2014/main" id="{10A086EA-3997-134F-952B-F9D9493CAEA8}"/>
              </a:ext>
            </a:extLst>
          </p:cNvPr>
          <p:cNvPicPr>
            <a:picLocks noChangeAspect="1"/>
          </p:cNvPicPr>
          <p:nvPr/>
        </p:nvPicPr>
        <p:blipFill>
          <a:blip r:embed="rId5"/>
          <a:stretch>
            <a:fillRect/>
          </a:stretch>
        </p:blipFill>
        <p:spPr>
          <a:xfrm>
            <a:off x="6422570" y="3396281"/>
            <a:ext cx="3956958" cy="3156917"/>
          </a:xfrm>
          <a:prstGeom prst="rect">
            <a:avLst/>
          </a:prstGeom>
        </p:spPr>
      </p:pic>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F70046D7-E30B-4945-A3F6-5978F2409127}"/>
                  </a:ext>
                </a:extLst>
              </p:cNvPr>
              <p:cNvSpPr txBox="1"/>
              <p:nvPr/>
            </p:nvSpPr>
            <p:spPr>
              <a:xfrm>
                <a:off x="1314776" y="1673955"/>
                <a:ext cx="6391943" cy="732701"/>
              </a:xfrm>
              <a:prstGeom prst="rect">
                <a:avLst/>
              </a:prstGeom>
              <a:noFill/>
            </p:spPr>
            <p:txBody>
              <a:bodyPr wrap="none" rtlCol="0">
                <a:spAutoFit/>
              </a:bodyPr>
              <a:lstStyle/>
              <a:p>
                <a:pPr>
                  <a:lnSpc>
                    <a:spcPct val="150000"/>
                  </a:lnSpc>
                </a:pPr>
                <a14:m>
                  <m:oMath xmlns:m="http://schemas.openxmlformats.org/officeDocument/2006/math">
                    <m:r>
                      <a:rPr lang="en-US" altLang="ja-JP" i="1" smtClean="0">
                        <a:latin typeface="Cambria Math" panose="02040503050406030204" pitchFamily="18" charset="0"/>
                      </a:rPr>
                      <m:t>𝑓</m:t>
                    </m:r>
                    <m:d>
                      <m:dPr>
                        <m:ctrlPr>
                          <a:rPr lang="en-US" altLang="ja-JP" i="1" smtClean="0">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2</m:t>
                            </m:r>
                          </m:sub>
                        </m:sSub>
                        <m:r>
                          <a:rPr lang="ja-JP" altLang="en-US"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3</m:t>
                            </m:r>
                          </m:sub>
                        </m:sSub>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up>
                            <m:r>
                              <a:rPr lang="en-US" altLang="ja-JP" i="1">
                                <a:latin typeface="Cambria Math" panose="02040503050406030204" pitchFamily="18" charset="0"/>
                              </a:rPr>
                              <m:t>∗</m:t>
                            </m:r>
                          </m:sup>
                        </m:sSubSup>
                        <m:r>
                          <a:rPr lang="en-US" altLang="ja-JP" i="1" smtClean="0">
                            <a:latin typeface="Cambria Math" panose="02040503050406030204" pitchFamily="18" charset="0"/>
                          </a:rPr>
                          <m:t> </m:t>
                        </m:r>
                      </m:e>
                    </m:d>
                    <m:r>
                      <a:rPr lang="ja-JP" altLang="en-US" i="1" dirty="0">
                        <a:latin typeface="Cambria Math" panose="02040503050406030204" pitchFamily="18" charset="0"/>
                      </a:rPr>
                      <m:t>＝</m:t>
                    </m:r>
                  </m:oMath>
                </a14:m>
                <a:r>
                  <a:rPr lang="en-US" altLang="ja-JP" dirty="0"/>
                  <a:t> </a:t>
                </a:r>
                <a14:m>
                  <m:oMath xmlns:m="http://schemas.openxmlformats.org/officeDocument/2006/math">
                    <m:nary>
                      <m:naryPr>
                        <m:chr m:val="∏"/>
                        <m:ctrlPr>
                          <a:rPr lang="en-US" altLang="ja-JP" b="0" i="1" smtClean="0">
                            <a:latin typeface="Cambria Math" panose="02040503050406030204" pitchFamily="18" charset="0"/>
                          </a:rPr>
                        </m:ctrlPr>
                      </m:naryPr>
                      <m:sub>
                        <m:r>
                          <m:rPr>
                            <m:brk m:alnAt="23"/>
                          </m:rPr>
                          <a:rPr lang="en-US" altLang="ja-JP" b="0" i="1" smtClean="0">
                            <a:latin typeface="Cambria Math" panose="02040503050406030204" pitchFamily="18" charset="0"/>
                          </a:rPr>
                          <m:t>𝑖</m:t>
                        </m:r>
                        <m:r>
                          <a:rPr lang="en-US" altLang="ja-JP" b="0" i="1" smtClean="0">
                            <a:latin typeface="Cambria Math" panose="02040503050406030204" pitchFamily="18" charset="0"/>
                          </a:rPr>
                          <m:t>=0</m:t>
                        </m:r>
                      </m:sub>
                      <m:sup>
                        <m:r>
                          <a:rPr lang="en-US" altLang="ja-JP" b="0" i="1" smtClean="0">
                            <a:latin typeface="Cambria Math" panose="02040503050406030204" pitchFamily="18" charset="0"/>
                          </a:rPr>
                          <m:t>10</m:t>
                        </m:r>
                      </m:sup>
                      <m:e>
                        <m:sPre>
                          <m:sPrePr>
                            <m:ctrlPr>
                              <a:rPr lang="en-US" altLang="ja-JP" i="1">
                                <a:latin typeface="Cambria Math" panose="02040503050406030204" pitchFamily="18" charset="0"/>
                              </a:rPr>
                            </m:ctrlPr>
                          </m:sPrePr>
                          <m:sub>
                            <m:r>
                              <a:rPr lang="en-US" altLang="ja-JP" b="0" i="1" smtClean="0">
                                <a:latin typeface="Cambria Math" panose="02040503050406030204" pitchFamily="18" charset="0"/>
                              </a:rPr>
                              <m:t>𝑁</m:t>
                            </m:r>
                          </m:sub>
                          <m:sup/>
                          <m:e>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m:t>
                                </m:r>
                              </m:e>
                              <m:sub>
                                <m:sSub>
                                  <m:sSubPr>
                                    <m:ctrlPr>
                                      <a:rPr lang="en-US" altLang="ja-JP" i="1">
                                        <a:latin typeface="Cambria Math" panose="02040503050406030204" pitchFamily="18" charset="0"/>
                                      </a:rPr>
                                    </m:ctrlPr>
                                  </m:sSubPr>
                                  <m:e>
                                    <m:r>
                                      <a:rPr lang="en-US" altLang="ja-JP" i="1">
                                        <a:latin typeface="Cambria Math" panose="02040503050406030204" pitchFamily="18" charset="0"/>
                                      </a:rPr>
                                      <m:t>𝑌</m:t>
                                    </m:r>
                                  </m:e>
                                  <m:sub>
                                    <m:r>
                                      <a:rPr lang="en-US" altLang="ja-JP" i="1">
                                        <a:latin typeface="Cambria Math" panose="02040503050406030204" pitchFamily="18" charset="0"/>
                                      </a:rPr>
                                      <m:t>𝑖</m:t>
                                    </m:r>
                                  </m:sub>
                                </m:sSub>
                              </m:sub>
                            </m:sSub>
                            <m:sSup>
                              <m:sSupPr>
                                <m:ctrlPr>
                                  <a:rPr lang="en-US" altLang="ja-JP" i="1">
                                    <a:latin typeface="Cambria Math" panose="02040503050406030204" pitchFamily="18" charset="0"/>
                                  </a:rPr>
                                </m:ctrlPr>
                              </m:sSupPr>
                              <m:e>
                                <m:r>
                                  <a:rPr lang="en-US" altLang="ja-JP" i="1">
                                    <a:latin typeface="Cambria Math" panose="02040503050406030204" pitchFamily="18" charset="0"/>
                                  </a:rPr>
                                  <m:t>{</m:t>
                                </m:r>
                                <m:f>
                                  <m:fPr>
                                    <m:ctrlPr>
                                      <a:rPr lang="en-US" altLang="ja-JP" i="1">
                                        <a:latin typeface="Cambria Math" panose="02040503050406030204" pitchFamily="18" charset="0"/>
                                      </a:rPr>
                                    </m:ctrlPr>
                                  </m:fPr>
                                  <m:num>
                                    <m:r>
                                      <m:rPr>
                                        <m:sty m:val="p"/>
                                      </m:rPr>
                                      <a:rPr lang="en-US" altLang="ja-JP">
                                        <a:latin typeface="Cambria Math" panose="02040503050406030204" pitchFamily="18" charset="0"/>
                                      </a:rPr>
                                      <m:t>exp</m:t>
                                    </m:r>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up>
                                        <m:r>
                                          <a:rPr lang="en-US" altLang="ja-JP" i="1">
                                            <a:latin typeface="Cambria Math" panose="02040503050406030204" pitchFamily="18" charset="0"/>
                                          </a:rPr>
                                          <m:t>∗</m:t>
                                        </m:r>
                                      </m:sup>
                                    </m:sSubSup>
                                    <m:r>
                                      <a:rPr lang="en-US" altLang="ja-JP" i="1">
                                        <a:latin typeface="Cambria Math" panose="02040503050406030204" pitchFamily="18" charset="0"/>
                                      </a:rPr>
                                      <m:t>)</m:t>
                                    </m:r>
                                  </m:num>
                                  <m:den>
                                    <m:r>
                                      <a:rPr lang="en-US" altLang="ja-JP" i="1">
                                        <a:latin typeface="Cambria Math" panose="02040503050406030204" pitchFamily="18" charset="0"/>
                                      </a:rPr>
                                      <m:t>1+</m:t>
                                    </m:r>
                                    <m:r>
                                      <m:rPr>
                                        <m:sty m:val="p"/>
                                      </m:rPr>
                                      <a:rPr lang="en-US" altLang="ja-JP">
                                        <a:latin typeface="Cambria Math" panose="02040503050406030204" pitchFamily="18" charset="0"/>
                                      </a:rPr>
                                      <m:t>exp</m:t>
                                    </m:r>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up>
                                        <m:r>
                                          <a:rPr lang="en-US" altLang="ja-JP" i="1">
                                            <a:latin typeface="Cambria Math" panose="02040503050406030204" pitchFamily="18" charset="0"/>
                                          </a:rPr>
                                          <m:t>∗</m:t>
                                        </m:r>
                                      </m:sup>
                                    </m:sSubSup>
                                    <m:r>
                                      <a:rPr lang="en-US" altLang="ja-JP" i="1">
                                        <a:latin typeface="Cambria Math" panose="02040503050406030204" pitchFamily="18" charset="0"/>
                                      </a:rPr>
                                      <m:t>)</m:t>
                                    </m:r>
                                  </m:den>
                                </m:f>
                                <m:r>
                                  <a:rPr lang="en-US" altLang="ja-JP" i="1">
                                    <a:latin typeface="Cambria Math" panose="02040503050406030204" pitchFamily="18" charset="0"/>
                                  </a:rPr>
                                  <m:t>}</m:t>
                                </m:r>
                              </m:e>
                              <m:sup>
                                <m:sSub>
                                  <m:sSubPr>
                                    <m:ctrlPr>
                                      <a:rPr lang="en-US" altLang="ja-JP" i="1">
                                        <a:latin typeface="Cambria Math" panose="02040503050406030204" pitchFamily="18" charset="0"/>
                                      </a:rPr>
                                    </m:ctrlPr>
                                  </m:sSubPr>
                                  <m:e>
                                    <m:r>
                                      <a:rPr lang="en-US" altLang="ja-JP" i="1">
                                        <a:latin typeface="Cambria Math" panose="02040503050406030204" pitchFamily="18" charset="0"/>
                                      </a:rPr>
                                      <m:t>𝑌</m:t>
                                    </m:r>
                                  </m:e>
                                  <m:sub>
                                    <m:r>
                                      <a:rPr lang="en-US" altLang="ja-JP" i="1">
                                        <a:latin typeface="Cambria Math" panose="02040503050406030204" pitchFamily="18" charset="0"/>
                                      </a:rPr>
                                      <m:t>𝑖</m:t>
                                    </m:r>
                                  </m:sub>
                                </m:sSub>
                              </m:sup>
                            </m:sSup>
                            <m:sSup>
                              <m:sSupPr>
                                <m:ctrlPr>
                                  <a:rPr lang="en-US" altLang="ja-JP" i="1">
                                    <a:latin typeface="Cambria Math" panose="02040503050406030204" pitchFamily="18" charset="0"/>
                                  </a:rPr>
                                </m:ctrlPr>
                              </m:sSupPr>
                              <m:e>
                                <m:r>
                                  <a:rPr lang="en-US" altLang="ja-JP" i="1">
                                    <a:latin typeface="Cambria Math" panose="02040503050406030204" pitchFamily="18" charset="0"/>
                                  </a:rPr>
                                  <m:t>(1−{</m:t>
                                </m:r>
                                <m:f>
                                  <m:fPr>
                                    <m:ctrlPr>
                                      <a:rPr lang="en-US" altLang="ja-JP" i="1">
                                        <a:latin typeface="Cambria Math" panose="02040503050406030204" pitchFamily="18" charset="0"/>
                                      </a:rPr>
                                    </m:ctrlPr>
                                  </m:fPr>
                                  <m:num>
                                    <m:r>
                                      <m:rPr>
                                        <m:sty m:val="p"/>
                                      </m:rPr>
                                      <a:rPr lang="en-US" altLang="ja-JP">
                                        <a:latin typeface="Cambria Math" panose="02040503050406030204" pitchFamily="18" charset="0"/>
                                      </a:rPr>
                                      <m:t>exp</m:t>
                                    </m:r>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up>
                                        <m:r>
                                          <a:rPr lang="en-US" altLang="ja-JP" i="1">
                                            <a:latin typeface="Cambria Math" panose="02040503050406030204" pitchFamily="18" charset="0"/>
                                          </a:rPr>
                                          <m:t>∗</m:t>
                                        </m:r>
                                      </m:sup>
                                    </m:sSubSup>
                                    <m:r>
                                      <a:rPr lang="en-US" altLang="ja-JP" i="1">
                                        <a:latin typeface="Cambria Math" panose="02040503050406030204" pitchFamily="18" charset="0"/>
                                      </a:rPr>
                                      <m:t>)</m:t>
                                    </m:r>
                                  </m:num>
                                  <m:den>
                                    <m:r>
                                      <a:rPr lang="en-US" altLang="ja-JP" i="1">
                                        <a:latin typeface="Cambria Math" panose="02040503050406030204" pitchFamily="18" charset="0"/>
                                      </a:rPr>
                                      <m:t>1+</m:t>
                                    </m:r>
                                    <m:r>
                                      <m:rPr>
                                        <m:sty m:val="p"/>
                                      </m:rPr>
                                      <a:rPr lang="en-US" altLang="ja-JP">
                                        <a:latin typeface="Cambria Math" panose="02040503050406030204" pitchFamily="18" charset="0"/>
                                      </a:rPr>
                                      <m:t>exp</m:t>
                                    </m:r>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up>
                                        <m:r>
                                          <a:rPr lang="en-US" altLang="ja-JP" i="1">
                                            <a:latin typeface="Cambria Math" panose="02040503050406030204" pitchFamily="18" charset="0"/>
                                          </a:rPr>
                                          <m:t>∗</m:t>
                                        </m:r>
                                      </m:sup>
                                    </m:sSubSup>
                                    <m:r>
                                      <a:rPr lang="en-US" altLang="ja-JP" i="1">
                                        <a:latin typeface="Cambria Math" panose="02040503050406030204" pitchFamily="18" charset="0"/>
                                      </a:rPr>
                                      <m:t>)</m:t>
                                    </m:r>
                                  </m:den>
                                </m:f>
                                <m:r>
                                  <a:rPr lang="en-US" altLang="ja-JP" i="1">
                                    <a:latin typeface="Cambria Math" panose="02040503050406030204" pitchFamily="18" charset="0"/>
                                  </a:rPr>
                                  <m:t>})</m:t>
                                </m:r>
                              </m:e>
                              <m:sup>
                                <m:r>
                                  <a:rPr lang="en-US" altLang="ja-JP" b="0" i="1" smtClean="0">
                                    <a:latin typeface="Cambria Math" panose="02040503050406030204" pitchFamily="18" charset="0"/>
                                  </a:rPr>
                                  <m:t>𝑁</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𝑌</m:t>
                                    </m:r>
                                  </m:e>
                                  <m:sub>
                                    <m:r>
                                      <a:rPr lang="en-US" altLang="ja-JP" i="1">
                                        <a:latin typeface="Cambria Math" panose="02040503050406030204" pitchFamily="18" charset="0"/>
                                      </a:rPr>
                                      <m:t>𝑖</m:t>
                                    </m:r>
                                  </m:sub>
                                </m:sSub>
                              </m:sup>
                            </m:sSup>
                          </m:e>
                        </m:sPre>
                      </m:e>
                    </m:nary>
                  </m:oMath>
                </a14:m>
                <a:endParaRPr lang="en-US" altLang="ja-JP" dirty="0"/>
              </a:p>
            </p:txBody>
          </p:sp>
        </mc:Choice>
        <mc:Fallback xmlns="">
          <p:sp>
            <p:nvSpPr>
              <p:cNvPr id="28" name="テキスト ボックス 27">
                <a:extLst>
                  <a:ext uri="{FF2B5EF4-FFF2-40B4-BE49-F238E27FC236}">
                    <a16:creationId xmlns:a16="http://schemas.microsoft.com/office/drawing/2014/main" id="{F70046D7-E30B-4945-A3F6-5978F2409127}"/>
                  </a:ext>
                </a:extLst>
              </p:cNvPr>
              <p:cNvSpPr txBox="1">
                <a:spLocks noRot="1" noChangeAspect="1" noMove="1" noResize="1" noEditPoints="1" noAdjustHandles="1" noChangeArrowheads="1" noChangeShapeType="1" noTextEdit="1"/>
              </p:cNvSpPr>
              <p:nvPr/>
            </p:nvSpPr>
            <p:spPr>
              <a:xfrm>
                <a:off x="1314776" y="1673955"/>
                <a:ext cx="6391943" cy="732701"/>
              </a:xfrm>
              <a:prstGeom prst="rect">
                <a:avLst/>
              </a:prstGeom>
              <a:blipFill>
                <a:blip r:embed="rId6"/>
                <a:stretch>
                  <a:fillRect l="-397" t="-24138" b="-7069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2686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3" y="304801"/>
            <a:ext cx="6324600" cy="584775"/>
          </a:xfrm>
          <a:prstGeom prst="rect">
            <a:avLst/>
          </a:prstGeom>
          <a:noFill/>
        </p:spPr>
        <p:txBody>
          <a:bodyPr wrap="square" rtlCol="0">
            <a:spAutoFit/>
          </a:bodyPr>
          <a:lstStyle/>
          <a:p>
            <a:r>
              <a:rPr lang="ja-JP" altLang="en-US" sz="3200"/>
              <a:t>推定のイメージ②尤度</a:t>
            </a:r>
            <a:endParaRPr kumimoji="1" lang="ja-JP" altLang="en-US" sz="3200"/>
          </a:p>
        </p:txBody>
      </p:sp>
      <p:sp>
        <p:nvSpPr>
          <p:cNvPr id="20" name="テキスト ボックス 19">
            <a:extLst>
              <a:ext uri="{FF2B5EF4-FFF2-40B4-BE49-F238E27FC236}">
                <a16:creationId xmlns:a16="http://schemas.microsoft.com/office/drawing/2014/main" id="{716D2E49-68E1-D648-A950-67F43C111E73}"/>
              </a:ext>
            </a:extLst>
          </p:cNvPr>
          <p:cNvSpPr txBox="1"/>
          <p:nvPr/>
        </p:nvSpPr>
        <p:spPr>
          <a:xfrm>
            <a:off x="653143" y="1280275"/>
            <a:ext cx="3587842" cy="369332"/>
          </a:xfrm>
          <a:prstGeom prst="rect">
            <a:avLst/>
          </a:prstGeom>
          <a:noFill/>
        </p:spPr>
        <p:txBody>
          <a:bodyPr wrap="none" rtlCol="0">
            <a:spAutoFit/>
          </a:bodyPr>
          <a:lstStyle/>
          <a:p>
            <a:r>
              <a:rPr kumimoji="1" lang="ja-JP" altLang="en-US"/>
              <a:t>定数項と変数</a:t>
            </a:r>
            <a:r>
              <a:rPr kumimoji="1" lang="en-US" altLang="ja-JP" dirty="0"/>
              <a:t>1</a:t>
            </a:r>
            <a:r>
              <a:rPr kumimoji="1" lang="ja-JP" altLang="en-US"/>
              <a:t>つのモデルを考える</a:t>
            </a:r>
            <a:endParaRPr kumimoji="1" lang="en-US" altLang="ja-JP" dirty="0"/>
          </a:p>
        </p:txBody>
      </p:sp>
      <p:sp>
        <p:nvSpPr>
          <p:cNvPr id="10" name="テキスト ボックス 9">
            <a:extLst>
              <a:ext uri="{FF2B5EF4-FFF2-40B4-BE49-F238E27FC236}">
                <a16:creationId xmlns:a16="http://schemas.microsoft.com/office/drawing/2014/main" id="{63B88874-1E16-9647-822D-63F057C35109}"/>
              </a:ext>
            </a:extLst>
          </p:cNvPr>
          <p:cNvSpPr txBox="1"/>
          <p:nvPr/>
        </p:nvSpPr>
        <p:spPr>
          <a:xfrm>
            <a:off x="653143" y="1855640"/>
            <a:ext cx="646331" cy="369332"/>
          </a:xfrm>
          <a:prstGeom prst="rect">
            <a:avLst/>
          </a:prstGeom>
          <a:noFill/>
        </p:spPr>
        <p:txBody>
          <a:bodyPr wrap="none" rtlCol="0">
            <a:spAutoFit/>
          </a:bodyPr>
          <a:lstStyle/>
          <a:p>
            <a:r>
              <a:rPr lang="ja-JP" altLang="en-US" u="sng">
                <a:solidFill>
                  <a:srgbClr val="009193"/>
                </a:solidFill>
              </a:rPr>
              <a:t>尤度</a:t>
            </a:r>
            <a:endParaRPr kumimoji="1" lang="ja-JP" altLang="en-US"/>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F16944C5-A527-AF46-B2B1-2F1C08CD4AD6}"/>
                  </a:ext>
                </a:extLst>
              </p:cNvPr>
              <p:cNvSpPr txBox="1"/>
              <p:nvPr/>
            </p:nvSpPr>
            <p:spPr>
              <a:xfrm>
                <a:off x="653143" y="2891474"/>
                <a:ext cx="5783571" cy="338554"/>
              </a:xfrm>
              <a:prstGeom prst="rect">
                <a:avLst/>
              </a:prstGeom>
              <a:noFill/>
            </p:spPr>
            <p:txBody>
              <a:bodyPr wrap="none" rtlCol="0">
                <a:spAutoFit/>
              </a:bodyPr>
              <a:lstStyle/>
              <a:p>
                <a:pPr marL="285750" indent="-285750">
                  <a:buFont typeface="Arial" panose="020B0604020202020204" pitchFamily="34" charset="0"/>
                  <a:buChar char="•"/>
                </a:pPr>
                <a:r>
                  <a:rPr lang="en-US" altLang="ja-JP" sz="1600" dirty="0"/>
                  <a:t>N=10 </a:t>
                </a:r>
                <a14:m>
                  <m:oMath xmlns:m="http://schemas.openxmlformats.org/officeDocument/2006/math">
                    <m:d>
                      <m:dPr>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𝑦</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𝑥</m:t>
                        </m:r>
                      </m:e>
                    </m:d>
                    <m:r>
                      <a:rPr lang="en-US" altLang="ja-JP" sz="1600" b="0" i="1" smtClean="0">
                        <a:latin typeface="Cambria Math" panose="02040503050406030204" pitchFamily="18" charset="0"/>
                      </a:rPr>
                      <m:t>=(1,2)(7,1)(9,5)</m:t>
                    </m:r>
                  </m:oMath>
                </a14:m>
                <a:r>
                  <a:rPr kumimoji="1" lang="en-US" altLang="ja-JP" sz="1600" dirty="0"/>
                  <a:t> </a:t>
                </a:r>
                <a:r>
                  <a:rPr kumimoji="1" lang="ja-JP" altLang="en-US" sz="1600"/>
                  <a:t>というデータ得られた時の尤度</a:t>
                </a:r>
              </a:p>
            </p:txBody>
          </p:sp>
        </mc:Choice>
        <mc:Fallback xmlns="">
          <p:sp>
            <p:nvSpPr>
              <p:cNvPr id="14" name="テキスト ボックス 13">
                <a:extLst>
                  <a:ext uri="{FF2B5EF4-FFF2-40B4-BE49-F238E27FC236}">
                    <a16:creationId xmlns:a16="http://schemas.microsoft.com/office/drawing/2014/main" id="{F16944C5-A527-AF46-B2B1-2F1C08CD4AD6}"/>
                  </a:ext>
                </a:extLst>
              </p:cNvPr>
              <p:cNvSpPr txBox="1">
                <a:spLocks noRot="1" noChangeAspect="1" noMove="1" noResize="1" noEditPoints="1" noAdjustHandles="1" noChangeArrowheads="1" noChangeShapeType="1" noTextEdit="1"/>
              </p:cNvSpPr>
              <p:nvPr/>
            </p:nvSpPr>
            <p:spPr>
              <a:xfrm>
                <a:off x="653143" y="2891474"/>
                <a:ext cx="5783571" cy="338554"/>
              </a:xfrm>
              <a:prstGeom prst="rect">
                <a:avLst/>
              </a:prstGeom>
              <a:blipFill>
                <a:blip r:embed="rId2"/>
                <a:stretch>
                  <a:fillRect l="-439" t="-7143"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F21B04EA-9B77-3345-A166-8A95A5B9F20E}"/>
                  </a:ext>
                </a:extLst>
              </p:cNvPr>
              <p:cNvSpPr txBox="1"/>
              <p:nvPr/>
            </p:nvSpPr>
            <p:spPr>
              <a:xfrm>
                <a:off x="1299474" y="1709574"/>
                <a:ext cx="9021957" cy="661463"/>
              </a:xfrm>
              <a:prstGeom prst="rect">
                <a:avLst/>
              </a:prstGeom>
              <a:noFill/>
            </p:spPr>
            <p:txBody>
              <a:bodyPr wrap="none" rtlCol="0">
                <a:spAutoFit/>
              </a:bodyPr>
              <a:lstStyle/>
              <a:p>
                <a:pPr>
                  <a:lnSpc>
                    <a:spcPct val="150000"/>
                  </a:lnSpc>
                </a:pPr>
                <a14:m>
                  <m:oMath xmlns:m="http://schemas.openxmlformats.org/officeDocument/2006/math">
                    <m:r>
                      <a:rPr lang="en-US" altLang="ja-JP" sz="1600" i="1" smtClean="0">
                        <a:latin typeface="Cambria Math" panose="02040503050406030204" pitchFamily="18" charset="0"/>
                      </a:rPr>
                      <m:t>𝑓</m:t>
                    </m:r>
                    <m:d>
                      <m:dPr>
                        <m:ctrlPr>
                          <a:rPr lang="en-US" altLang="ja-JP" sz="1600" i="1" smtClean="0">
                            <a:latin typeface="Cambria Math" panose="02040503050406030204" pitchFamily="18" charset="0"/>
                          </a:rPr>
                        </m:ctrlPr>
                      </m:dPr>
                      <m:e>
                        <m:d>
                          <m:dPr>
                            <m:ctrlPr>
                              <a:rPr lang="en-US" altLang="ja-JP" sz="1600" b="0" i="1" smtClean="0">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𝑦</m:t>
                                </m:r>
                              </m:e>
                              <m:sub>
                                <m:r>
                                  <a:rPr lang="en-US" altLang="ja-JP" sz="1600" b="0" i="1" smtClean="0">
                                    <a:latin typeface="Cambria Math" panose="02040503050406030204" pitchFamily="18" charset="0"/>
                                  </a:rPr>
                                  <m:t>1</m:t>
                                </m:r>
                              </m:sub>
                            </m:sSub>
                            <m:r>
                              <a:rPr lang="en-US" altLang="ja-JP" sz="1600" b="0" i="1" smtClean="0">
                                <a:latin typeface="Cambria Math" panose="02040503050406030204" pitchFamily="18" charset="0"/>
                              </a:rPr>
                              <m:t>,</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1</m:t>
                                </m:r>
                              </m:sub>
                            </m:sSub>
                            <m:r>
                              <a:rPr lang="en-US" altLang="ja-JP" sz="1600" i="1" smtClean="0">
                                <a:latin typeface="Cambria Math" panose="02040503050406030204" pitchFamily="18" charset="0"/>
                              </a:rPr>
                              <m:t> </m:t>
                            </m:r>
                          </m:e>
                        </m:d>
                        <m:r>
                          <a:rPr lang="en-US" altLang="ja-JP" sz="1600" b="0" i="1" smtClean="0">
                            <a:latin typeface="Cambria Math" panose="02040503050406030204" pitchFamily="18" charset="0"/>
                          </a:rPr>
                          <m:t>,</m:t>
                        </m:r>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b="0" i="1" smtClean="0">
                                    <a:latin typeface="Cambria Math" panose="02040503050406030204" pitchFamily="18" charset="0"/>
                                  </a:rPr>
                                  <m:t>2</m:t>
                                </m:r>
                              </m:sub>
                            </m:sSub>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2</m:t>
                                </m:r>
                              </m:sub>
                            </m:sSub>
                            <m:r>
                              <a:rPr lang="en-US" altLang="ja-JP" sz="1600" i="1" smtClean="0">
                                <a:latin typeface="Cambria Math" panose="02040503050406030204" pitchFamily="18" charset="0"/>
                              </a:rPr>
                              <m:t> </m:t>
                            </m:r>
                          </m:e>
                        </m:d>
                        <m:r>
                          <a:rPr lang="en-US" altLang="ja-JP" sz="1600" b="0" i="1" smtClean="0">
                            <a:latin typeface="Cambria Math" panose="02040503050406030204" pitchFamily="18" charset="0"/>
                          </a:rPr>
                          <m:t>,</m:t>
                        </m:r>
                        <m:r>
                          <a:rPr lang="ja-JP" altLang="en-US" sz="1600" i="1">
                            <a:latin typeface="Cambria Math" panose="02040503050406030204" pitchFamily="18" charset="0"/>
                          </a:rPr>
                          <m:t>・・・</m:t>
                        </m:r>
                        <m:r>
                          <a:rPr lang="en-US" altLang="ja-JP" sz="1600" b="0" i="1" smtClean="0">
                            <a:latin typeface="Cambria Math" panose="02040503050406030204" pitchFamily="18" charset="0"/>
                          </a:rPr>
                          <m:t> </m:t>
                        </m:r>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b="0" i="1" smtClean="0">
                                    <a:latin typeface="Cambria Math" panose="02040503050406030204" pitchFamily="18" charset="0"/>
                                  </a:rPr>
                                  <m:t>𝑁</m:t>
                                </m:r>
                              </m:sub>
                            </m:sSub>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𝑁</m:t>
                                </m:r>
                              </m:sub>
                            </m:sSub>
                            <m:r>
                              <a:rPr lang="en-US" altLang="ja-JP" sz="1600" i="1" smtClean="0">
                                <a:latin typeface="Cambria Math" panose="02040503050406030204" pitchFamily="18" charset="0"/>
                              </a:rPr>
                              <m:t> </m:t>
                            </m:r>
                          </m:e>
                        </m:d>
                        <m:r>
                          <a:rPr lang="en-US" altLang="ja-JP" sz="1600" b="0" i="1" smtClean="0">
                            <a:latin typeface="Cambria Math" panose="02040503050406030204" pitchFamily="18" charset="0"/>
                          </a:rPr>
                          <m:t>|</m:t>
                        </m:r>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rPr>
                              <m:t>0</m:t>
                            </m:r>
                          </m:sub>
                          <m:sup>
                            <m:r>
                              <a:rPr lang="en-US" altLang="ja-JP" sz="1600" i="1">
                                <a:latin typeface="Cambria Math" panose="02040503050406030204" pitchFamily="18" charset="0"/>
                              </a:rPr>
                              <m:t>∗</m:t>
                            </m:r>
                          </m:sup>
                        </m:sSubSup>
                        <m:r>
                          <a:rPr lang="en-US" altLang="ja-JP" sz="1600" i="1">
                            <a:latin typeface="Cambria Math" panose="02040503050406030204" pitchFamily="18" charset="0"/>
                          </a:rPr>
                          <m:t>,</m:t>
                        </m:r>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rPr>
                              <m:t>1</m:t>
                            </m:r>
                          </m:sub>
                          <m:sup>
                            <m:r>
                              <a:rPr lang="en-US" altLang="ja-JP" sz="1600" i="1">
                                <a:latin typeface="Cambria Math" panose="02040503050406030204" pitchFamily="18" charset="0"/>
                              </a:rPr>
                              <m:t>∗</m:t>
                            </m:r>
                          </m:sup>
                        </m:sSubSup>
                        <m:r>
                          <a:rPr lang="en-US" altLang="ja-JP" sz="1600" i="1" smtClean="0">
                            <a:latin typeface="Cambria Math" panose="02040503050406030204" pitchFamily="18" charset="0"/>
                          </a:rPr>
                          <m:t> </m:t>
                        </m:r>
                      </m:e>
                    </m:d>
                    <m:r>
                      <a:rPr lang="ja-JP" altLang="en-US" sz="1600" i="1" dirty="0">
                        <a:latin typeface="Cambria Math" panose="02040503050406030204" pitchFamily="18" charset="0"/>
                      </a:rPr>
                      <m:t>＝</m:t>
                    </m:r>
                  </m:oMath>
                </a14:m>
                <a:r>
                  <a:rPr lang="en-US" altLang="ja-JP" sz="1600" dirty="0"/>
                  <a:t> </a:t>
                </a:r>
                <a14:m>
                  <m:oMath xmlns:m="http://schemas.openxmlformats.org/officeDocument/2006/math">
                    <m:nary>
                      <m:naryPr>
                        <m:chr m:val="∏"/>
                        <m:ctrlPr>
                          <a:rPr lang="en-US" altLang="ja-JP" sz="1600" b="0" i="1" smtClean="0">
                            <a:latin typeface="Cambria Math" panose="02040503050406030204" pitchFamily="18" charset="0"/>
                          </a:rPr>
                        </m:ctrlPr>
                      </m:naryPr>
                      <m:sub>
                        <m:r>
                          <m:rPr>
                            <m:brk m:alnAt="23"/>
                          </m:rPr>
                          <a:rPr lang="en-US" altLang="ja-JP" sz="1600" b="0" i="1" smtClean="0">
                            <a:latin typeface="Cambria Math" panose="02040503050406030204" pitchFamily="18" charset="0"/>
                          </a:rPr>
                          <m:t>𝑖</m:t>
                        </m:r>
                        <m:r>
                          <a:rPr lang="en-US" altLang="ja-JP" sz="1600" b="0" i="1" smtClean="0">
                            <a:latin typeface="Cambria Math" panose="02040503050406030204" pitchFamily="18" charset="0"/>
                          </a:rPr>
                          <m:t>=0</m:t>
                        </m:r>
                      </m:sub>
                      <m:sup>
                        <m:r>
                          <a:rPr lang="en-US" altLang="ja-JP" sz="1600" b="0" i="1" smtClean="0">
                            <a:latin typeface="Cambria Math" panose="02040503050406030204" pitchFamily="18" charset="0"/>
                          </a:rPr>
                          <m:t>𝑁</m:t>
                        </m:r>
                      </m:sup>
                      <m:e>
                        <m:sPre>
                          <m:sPrePr>
                            <m:ctrlPr>
                              <a:rPr lang="en-US" altLang="ja-JP" sz="1600" i="1">
                                <a:latin typeface="Cambria Math" panose="02040503050406030204" pitchFamily="18" charset="0"/>
                              </a:rPr>
                            </m:ctrlPr>
                          </m:sPrePr>
                          <m:sub>
                            <m:r>
                              <a:rPr lang="en-US" altLang="ja-JP" sz="1600" b="0" i="1" smtClean="0">
                                <a:latin typeface="Cambria Math" panose="02040503050406030204" pitchFamily="18" charset="0"/>
                              </a:rPr>
                              <m:t>𝑁</m:t>
                            </m:r>
                          </m:sub>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m:t>
                                </m:r>
                              </m:e>
                              <m: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𝑌</m:t>
                                    </m:r>
                                  </m:e>
                                  <m:sub>
                                    <m:r>
                                      <a:rPr lang="en-US" altLang="ja-JP" sz="1600" i="1">
                                        <a:latin typeface="Cambria Math" panose="02040503050406030204" pitchFamily="18" charset="0"/>
                                      </a:rPr>
                                      <m:t>𝑖</m:t>
                                    </m:r>
                                  </m:sub>
                                </m:sSub>
                              </m:sub>
                            </m:sSub>
                            <m:sSup>
                              <m:sSupPr>
                                <m:ctrlPr>
                                  <a:rPr lang="en-US" altLang="ja-JP" sz="1600" i="1">
                                    <a:latin typeface="Cambria Math" panose="02040503050406030204" pitchFamily="18" charset="0"/>
                                  </a:rPr>
                                </m:ctrlPr>
                              </m:sSupPr>
                              <m:e>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m:rPr>
                                        <m:sty m:val="p"/>
                                      </m:rPr>
                                      <a:rPr lang="en-US" altLang="ja-JP" sz="1600">
                                        <a:latin typeface="Cambria Math" panose="02040503050406030204" pitchFamily="18" charset="0"/>
                                      </a:rPr>
                                      <m:t>exp</m:t>
                                    </m:r>
                                    <m:r>
                                      <a:rPr lang="en-US" altLang="ja-JP" sz="1600" i="1">
                                        <a:latin typeface="Cambria Math" panose="02040503050406030204" pitchFamily="18" charset="0"/>
                                      </a:rPr>
                                      <m:t>⁡(</m:t>
                                    </m:r>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rPr>
                                          <m:t>0</m:t>
                                        </m:r>
                                      </m:sub>
                                      <m:sup>
                                        <m:r>
                                          <a:rPr lang="en-US" altLang="ja-JP" sz="1600" i="1">
                                            <a:latin typeface="Cambria Math" panose="02040503050406030204" pitchFamily="18" charset="0"/>
                                          </a:rPr>
                                          <m:t>∗</m:t>
                                        </m:r>
                                      </m:sup>
                                    </m:sSubSup>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rPr>
                                              <m:t>1</m:t>
                                            </m:r>
                                          </m:sub>
                                          <m:sup>
                                            <m:r>
                                              <a:rPr lang="en-US" altLang="ja-JP" sz="1600" i="1">
                                                <a:latin typeface="Cambria Math" panose="02040503050406030204" pitchFamily="18" charset="0"/>
                                              </a:rPr>
                                              <m:t>∗</m:t>
                                            </m:r>
                                          </m:sup>
                                        </m:sSubSup>
                                        <m:r>
                                          <a:rPr lang="en-US" altLang="ja-JP" sz="1600" i="1">
                                            <a:latin typeface="Cambria Math" panose="02040503050406030204" pitchFamily="18" charset="0"/>
                                          </a:rPr>
                                          <m:t>𝑥</m:t>
                                        </m:r>
                                      </m:e>
                                      <m:sub>
                                        <m:r>
                                          <a:rPr lang="en-US" altLang="ja-JP" sz="1600" i="1">
                                            <a:latin typeface="Cambria Math" panose="02040503050406030204" pitchFamily="18" charset="0"/>
                                          </a:rPr>
                                          <m:t>𝑖</m:t>
                                        </m:r>
                                        <m:r>
                                          <a:rPr lang="en-US" altLang="ja-JP" sz="1600" i="1">
                                            <a:latin typeface="Cambria Math" panose="02040503050406030204" pitchFamily="18" charset="0"/>
                                          </a:rPr>
                                          <m:t>1</m:t>
                                        </m:r>
                                      </m:sub>
                                    </m:sSub>
                                    <m:r>
                                      <a:rPr lang="en-US" altLang="ja-JP" sz="1600" i="1">
                                        <a:latin typeface="Cambria Math" panose="02040503050406030204" pitchFamily="18" charset="0"/>
                                      </a:rPr>
                                      <m:t>)</m:t>
                                    </m:r>
                                  </m:num>
                                  <m:den>
                                    <m:r>
                                      <a:rPr lang="en-US" altLang="ja-JP" sz="1600" i="1">
                                        <a:latin typeface="Cambria Math" panose="02040503050406030204" pitchFamily="18" charset="0"/>
                                      </a:rPr>
                                      <m:t>1+</m:t>
                                    </m:r>
                                    <m:r>
                                      <m:rPr>
                                        <m:sty m:val="p"/>
                                      </m:rPr>
                                      <a:rPr lang="en-US" altLang="ja-JP" sz="1600">
                                        <a:latin typeface="Cambria Math" panose="02040503050406030204" pitchFamily="18" charset="0"/>
                                      </a:rPr>
                                      <m:t>exp</m:t>
                                    </m:r>
                                    <m:r>
                                      <a:rPr lang="en-US" altLang="ja-JP" sz="1600" i="1">
                                        <a:latin typeface="Cambria Math" panose="02040503050406030204" pitchFamily="18" charset="0"/>
                                      </a:rPr>
                                      <m:t>⁡(</m:t>
                                    </m:r>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rPr>
                                          <m:t>0</m:t>
                                        </m:r>
                                      </m:sub>
                                      <m:sup>
                                        <m:r>
                                          <a:rPr lang="en-US" altLang="ja-JP" sz="1600" i="1">
                                            <a:latin typeface="Cambria Math" panose="02040503050406030204" pitchFamily="18" charset="0"/>
                                          </a:rPr>
                                          <m:t>∗</m:t>
                                        </m:r>
                                      </m:sup>
                                    </m:sSubSup>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rPr>
                                              <m:t>1</m:t>
                                            </m:r>
                                          </m:sub>
                                          <m:sup>
                                            <m:r>
                                              <a:rPr lang="en-US" altLang="ja-JP" sz="1600" i="1">
                                                <a:latin typeface="Cambria Math" panose="02040503050406030204" pitchFamily="18" charset="0"/>
                                              </a:rPr>
                                              <m:t>∗</m:t>
                                            </m:r>
                                          </m:sup>
                                        </m:sSubSup>
                                        <m:r>
                                          <a:rPr lang="en-US" altLang="ja-JP" sz="1600" i="1">
                                            <a:latin typeface="Cambria Math" panose="02040503050406030204" pitchFamily="18" charset="0"/>
                                          </a:rPr>
                                          <m:t>𝑥</m:t>
                                        </m:r>
                                      </m:e>
                                      <m:sub>
                                        <m:r>
                                          <a:rPr lang="en-US" altLang="ja-JP" sz="1600" i="1">
                                            <a:latin typeface="Cambria Math" panose="02040503050406030204" pitchFamily="18" charset="0"/>
                                          </a:rPr>
                                          <m:t>𝑖</m:t>
                                        </m:r>
                                        <m:r>
                                          <a:rPr lang="en-US" altLang="ja-JP" sz="1600" i="1">
                                            <a:latin typeface="Cambria Math" panose="02040503050406030204" pitchFamily="18" charset="0"/>
                                          </a:rPr>
                                          <m:t>1</m:t>
                                        </m:r>
                                      </m:sub>
                                    </m:sSub>
                                    <m:r>
                                      <a:rPr lang="en-US" altLang="ja-JP" sz="1600" i="1">
                                        <a:latin typeface="Cambria Math" panose="02040503050406030204" pitchFamily="18" charset="0"/>
                                      </a:rPr>
                                      <m:t>)</m:t>
                                    </m:r>
                                  </m:den>
                                </m:f>
                                <m:r>
                                  <a:rPr lang="en-US" altLang="ja-JP" sz="1600" i="1">
                                    <a:latin typeface="Cambria Math" panose="02040503050406030204" pitchFamily="18" charset="0"/>
                                  </a:rPr>
                                  <m:t>}</m:t>
                                </m:r>
                              </m:e>
                              <m:sup>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𝑌</m:t>
                                    </m:r>
                                  </m:e>
                                  <m:sub>
                                    <m:r>
                                      <a:rPr lang="en-US" altLang="ja-JP" sz="1600" i="1">
                                        <a:latin typeface="Cambria Math" panose="02040503050406030204" pitchFamily="18" charset="0"/>
                                      </a:rPr>
                                      <m:t>𝑖</m:t>
                                    </m:r>
                                  </m:sub>
                                </m:sSub>
                              </m:sup>
                            </m:sSup>
                            <m:sSup>
                              <m:sSupPr>
                                <m:ctrlPr>
                                  <a:rPr lang="en-US" altLang="ja-JP" sz="1600" i="1">
                                    <a:latin typeface="Cambria Math" panose="02040503050406030204" pitchFamily="18" charset="0"/>
                                  </a:rPr>
                                </m:ctrlPr>
                              </m:sSupPr>
                              <m:e>
                                <m:r>
                                  <a:rPr lang="en-US" altLang="ja-JP" sz="1600" i="1">
                                    <a:latin typeface="Cambria Math" panose="02040503050406030204" pitchFamily="18" charset="0"/>
                                  </a:rPr>
                                  <m:t>(1−{</m:t>
                                </m:r>
                                <m:f>
                                  <m:fPr>
                                    <m:ctrlPr>
                                      <a:rPr lang="en-US" altLang="ja-JP" sz="1600" i="1">
                                        <a:latin typeface="Cambria Math" panose="02040503050406030204" pitchFamily="18" charset="0"/>
                                      </a:rPr>
                                    </m:ctrlPr>
                                  </m:fPr>
                                  <m:num>
                                    <m:r>
                                      <m:rPr>
                                        <m:sty m:val="p"/>
                                      </m:rPr>
                                      <a:rPr lang="en-US" altLang="ja-JP" sz="1600">
                                        <a:latin typeface="Cambria Math" panose="02040503050406030204" pitchFamily="18" charset="0"/>
                                      </a:rPr>
                                      <m:t>exp</m:t>
                                    </m:r>
                                    <m:r>
                                      <a:rPr lang="en-US" altLang="ja-JP" sz="1600" i="1">
                                        <a:latin typeface="Cambria Math" panose="02040503050406030204" pitchFamily="18" charset="0"/>
                                      </a:rPr>
                                      <m:t>⁡(</m:t>
                                    </m:r>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rPr>
                                          <m:t>0</m:t>
                                        </m:r>
                                      </m:sub>
                                      <m:sup>
                                        <m:r>
                                          <a:rPr lang="en-US" altLang="ja-JP" sz="1600" i="1">
                                            <a:latin typeface="Cambria Math" panose="02040503050406030204" pitchFamily="18" charset="0"/>
                                          </a:rPr>
                                          <m:t>∗</m:t>
                                        </m:r>
                                      </m:sup>
                                    </m:sSubSup>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rPr>
                                              <m:t>1</m:t>
                                            </m:r>
                                          </m:sub>
                                          <m:sup>
                                            <m:r>
                                              <a:rPr lang="en-US" altLang="ja-JP" sz="1600" i="1">
                                                <a:latin typeface="Cambria Math" panose="02040503050406030204" pitchFamily="18" charset="0"/>
                                              </a:rPr>
                                              <m:t>∗</m:t>
                                            </m:r>
                                          </m:sup>
                                        </m:sSubSup>
                                        <m:r>
                                          <a:rPr lang="en-US" altLang="ja-JP" sz="1600" i="1">
                                            <a:latin typeface="Cambria Math" panose="02040503050406030204" pitchFamily="18" charset="0"/>
                                          </a:rPr>
                                          <m:t>𝑥</m:t>
                                        </m:r>
                                      </m:e>
                                      <m:sub>
                                        <m:r>
                                          <a:rPr lang="en-US" altLang="ja-JP" sz="1600" i="1">
                                            <a:latin typeface="Cambria Math" panose="02040503050406030204" pitchFamily="18" charset="0"/>
                                          </a:rPr>
                                          <m:t>𝑖</m:t>
                                        </m:r>
                                        <m:r>
                                          <a:rPr lang="en-US" altLang="ja-JP" sz="1600" i="1">
                                            <a:latin typeface="Cambria Math" panose="02040503050406030204" pitchFamily="18" charset="0"/>
                                          </a:rPr>
                                          <m:t>1</m:t>
                                        </m:r>
                                      </m:sub>
                                    </m:sSub>
                                    <m:r>
                                      <a:rPr lang="en-US" altLang="ja-JP" sz="1600" i="1">
                                        <a:latin typeface="Cambria Math" panose="02040503050406030204" pitchFamily="18" charset="0"/>
                                      </a:rPr>
                                      <m:t>)</m:t>
                                    </m:r>
                                  </m:num>
                                  <m:den>
                                    <m:r>
                                      <a:rPr lang="en-US" altLang="ja-JP" sz="1600" i="1">
                                        <a:latin typeface="Cambria Math" panose="02040503050406030204" pitchFamily="18" charset="0"/>
                                      </a:rPr>
                                      <m:t>1+</m:t>
                                    </m:r>
                                    <m:r>
                                      <m:rPr>
                                        <m:sty m:val="p"/>
                                      </m:rPr>
                                      <a:rPr lang="en-US" altLang="ja-JP" sz="1600">
                                        <a:latin typeface="Cambria Math" panose="02040503050406030204" pitchFamily="18" charset="0"/>
                                      </a:rPr>
                                      <m:t>exp</m:t>
                                    </m:r>
                                    <m:r>
                                      <a:rPr lang="en-US" altLang="ja-JP" sz="1600" i="1">
                                        <a:latin typeface="Cambria Math" panose="02040503050406030204" pitchFamily="18" charset="0"/>
                                      </a:rPr>
                                      <m:t>⁡(</m:t>
                                    </m:r>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rPr>
                                          <m:t>0</m:t>
                                        </m:r>
                                      </m:sub>
                                      <m:sup>
                                        <m:r>
                                          <a:rPr lang="en-US" altLang="ja-JP" sz="1600" i="1">
                                            <a:latin typeface="Cambria Math" panose="02040503050406030204" pitchFamily="18" charset="0"/>
                                          </a:rPr>
                                          <m:t>∗</m:t>
                                        </m:r>
                                      </m:sup>
                                    </m:sSubSup>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rPr>
                                              <m:t>1</m:t>
                                            </m:r>
                                          </m:sub>
                                          <m:sup>
                                            <m:r>
                                              <a:rPr lang="en-US" altLang="ja-JP" sz="1600" i="1">
                                                <a:latin typeface="Cambria Math" panose="02040503050406030204" pitchFamily="18" charset="0"/>
                                              </a:rPr>
                                              <m:t>∗</m:t>
                                            </m:r>
                                          </m:sup>
                                        </m:sSubSup>
                                        <m:r>
                                          <a:rPr lang="en-US" altLang="ja-JP" sz="1600" i="1">
                                            <a:latin typeface="Cambria Math" panose="02040503050406030204" pitchFamily="18" charset="0"/>
                                          </a:rPr>
                                          <m:t>𝑥</m:t>
                                        </m:r>
                                      </m:e>
                                      <m:sub>
                                        <m:r>
                                          <a:rPr lang="en-US" altLang="ja-JP" sz="1600" i="1">
                                            <a:latin typeface="Cambria Math" panose="02040503050406030204" pitchFamily="18" charset="0"/>
                                          </a:rPr>
                                          <m:t>𝑖</m:t>
                                        </m:r>
                                        <m:r>
                                          <a:rPr lang="en-US" altLang="ja-JP" sz="1600" i="1">
                                            <a:latin typeface="Cambria Math" panose="02040503050406030204" pitchFamily="18" charset="0"/>
                                          </a:rPr>
                                          <m:t>1</m:t>
                                        </m:r>
                                      </m:sub>
                                    </m:sSub>
                                    <m:r>
                                      <a:rPr lang="en-US" altLang="ja-JP" sz="1600" i="1">
                                        <a:latin typeface="Cambria Math" panose="02040503050406030204" pitchFamily="18" charset="0"/>
                                      </a:rPr>
                                      <m:t>)</m:t>
                                    </m:r>
                                  </m:den>
                                </m:f>
                                <m:r>
                                  <a:rPr lang="en-US" altLang="ja-JP" sz="1600" i="1">
                                    <a:latin typeface="Cambria Math" panose="02040503050406030204" pitchFamily="18" charset="0"/>
                                  </a:rPr>
                                  <m:t>})</m:t>
                                </m:r>
                              </m:e>
                              <m:sup>
                                <m:r>
                                  <a:rPr lang="en-US" altLang="ja-JP" sz="1600" b="0" i="1" smtClean="0">
                                    <a:latin typeface="Cambria Math" panose="02040503050406030204" pitchFamily="18" charset="0"/>
                                  </a:rPr>
                                  <m:t>𝑁</m:t>
                                </m:r>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𝑌</m:t>
                                    </m:r>
                                  </m:e>
                                  <m:sub>
                                    <m:r>
                                      <a:rPr lang="en-US" altLang="ja-JP" sz="1600" i="1">
                                        <a:latin typeface="Cambria Math" panose="02040503050406030204" pitchFamily="18" charset="0"/>
                                      </a:rPr>
                                      <m:t>𝑖</m:t>
                                    </m:r>
                                  </m:sub>
                                </m:sSub>
                              </m:sup>
                            </m:sSup>
                          </m:e>
                        </m:sPre>
                      </m:e>
                    </m:nary>
                  </m:oMath>
                </a14:m>
                <a:endParaRPr lang="en-US" altLang="ja-JP" sz="1600" dirty="0"/>
              </a:p>
            </p:txBody>
          </p:sp>
        </mc:Choice>
        <mc:Fallback xmlns="">
          <p:sp>
            <p:nvSpPr>
              <p:cNvPr id="11" name="テキスト ボックス 10">
                <a:extLst>
                  <a:ext uri="{FF2B5EF4-FFF2-40B4-BE49-F238E27FC236}">
                    <a16:creationId xmlns:a16="http://schemas.microsoft.com/office/drawing/2014/main" id="{F21B04EA-9B77-3345-A166-8A95A5B9F20E}"/>
                  </a:ext>
                </a:extLst>
              </p:cNvPr>
              <p:cNvSpPr txBox="1">
                <a:spLocks noRot="1" noChangeAspect="1" noMove="1" noResize="1" noEditPoints="1" noAdjustHandles="1" noChangeArrowheads="1" noChangeShapeType="1" noTextEdit="1"/>
              </p:cNvSpPr>
              <p:nvPr/>
            </p:nvSpPr>
            <p:spPr>
              <a:xfrm>
                <a:off x="1299474" y="1709574"/>
                <a:ext cx="9021957" cy="661463"/>
              </a:xfrm>
              <a:prstGeom prst="rect">
                <a:avLst/>
              </a:prstGeom>
              <a:blipFill>
                <a:blip r:embed="rId3"/>
                <a:stretch>
                  <a:fillRect t="-22642" b="-79245"/>
                </a:stretch>
              </a:blipFill>
            </p:spPr>
            <p:txBody>
              <a:bodyPr/>
              <a:lstStyle/>
              <a:p>
                <a:r>
                  <a:rPr lang="ja-JP" altLang="en-US">
                    <a:noFill/>
                  </a:rPr>
                  <a:t> </a:t>
                </a:r>
              </a:p>
            </p:txBody>
          </p:sp>
        </mc:Fallback>
      </mc:AlternateContent>
      <p:pic>
        <p:nvPicPr>
          <p:cNvPr id="7" name="図 6" descr="グラフ, レーダー チャート&#10;&#10;自動的に生成された説明">
            <a:extLst>
              <a:ext uri="{FF2B5EF4-FFF2-40B4-BE49-F238E27FC236}">
                <a16:creationId xmlns:a16="http://schemas.microsoft.com/office/drawing/2014/main" id="{DE53B3DD-B31C-824B-A5A0-B259565C412A}"/>
              </a:ext>
            </a:extLst>
          </p:cNvPr>
          <p:cNvPicPr>
            <a:picLocks noChangeAspect="1"/>
          </p:cNvPicPr>
          <p:nvPr/>
        </p:nvPicPr>
        <p:blipFill>
          <a:blip r:embed="rId4"/>
          <a:stretch>
            <a:fillRect/>
          </a:stretch>
        </p:blipFill>
        <p:spPr>
          <a:xfrm>
            <a:off x="1408652" y="3230028"/>
            <a:ext cx="4272551" cy="3408702"/>
          </a:xfrm>
          <a:prstGeom prst="rect">
            <a:avLst/>
          </a:prstGeom>
        </p:spPr>
      </p:pic>
    </p:spTree>
    <p:extLst>
      <p:ext uri="{BB962C8B-B14F-4D97-AF65-F5344CB8AC3E}">
        <p14:creationId xmlns:p14="http://schemas.microsoft.com/office/powerpoint/2010/main" val="2330325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3" y="304801"/>
            <a:ext cx="6324600" cy="584775"/>
          </a:xfrm>
          <a:prstGeom prst="rect">
            <a:avLst/>
          </a:prstGeom>
          <a:noFill/>
        </p:spPr>
        <p:txBody>
          <a:bodyPr wrap="square" rtlCol="0">
            <a:spAutoFit/>
          </a:bodyPr>
          <a:lstStyle/>
          <a:p>
            <a:r>
              <a:rPr lang="ja-JP" altLang="en-US" sz="3200"/>
              <a:t>推定のイメージ</a:t>
            </a:r>
            <a:r>
              <a:rPr lang="en-US" altLang="ja-JP" sz="3200" dirty="0"/>
              <a:t>③</a:t>
            </a:r>
            <a:r>
              <a:rPr lang="ja-JP" altLang="en-US" sz="3200"/>
              <a:t>事前分布</a:t>
            </a:r>
            <a:endParaRPr kumimoji="1" lang="ja-JP" altLang="en-US" sz="3200"/>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90691693-BDEA-7542-8E29-826128B36B3A}"/>
                  </a:ext>
                </a:extLst>
              </p:cNvPr>
              <p:cNvSpPr txBox="1"/>
              <p:nvPr/>
            </p:nvSpPr>
            <p:spPr>
              <a:xfrm>
                <a:off x="653143" y="1287573"/>
                <a:ext cx="5764976" cy="232140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ja-JP" altLang="en-US" u="sng"/>
                  <a:t>事前分布</a:t>
                </a:r>
                <a:endParaRPr kumimoji="1" lang="en-US" altLang="ja-JP" u="sng" dirty="0"/>
              </a:p>
              <a:p>
                <a:pPr marL="285750" indent="-285750">
                  <a:lnSpc>
                    <a:spcPct val="150000"/>
                  </a:lnSpc>
                  <a:buFont typeface="Arial" panose="020B0604020202020204" pitchFamily="34" charset="0"/>
                  <a:buChar char="•"/>
                </a:pPr>
                <a:r>
                  <a:rPr lang="ja-JP" altLang="en-US"/>
                  <a:t>　　十分に大きな一様分布を仮定</a:t>
                </a:r>
                <a:r>
                  <a:rPr lang="en-US" altLang="ja-JP" dirty="0"/>
                  <a:t>(</a:t>
                </a:r>
                <a14:m>
                  <m:oMath xmlns:m="http://schemas.openxmlformats.org/officeDocument/2006/math">
                    <m:r>
                      <a:rPr lang="en-US" altLang="ja-JP" i="1">
                        <a:latin typeface="Cambria Math" panose="02040503050406030204" pitchFamily="18" charset="0"/>
                      </a:rPr>
                      <m:t>𝑓</m:t>
                    </m:r>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up>
                            <m:r>
                              <a:rPr lang="en-US" altLang="ja-JP" i="1">
                                <a:latin typeface="Cambria Math" panose="02040503050406030204" pitchFamily="18" charset="0"/>
                              </a:rPr>
                              <m:t>∗</m:t>
                            </m:r>
                          </m:sup>
                        </m:sSubSup>
                        <m:r>
                          <a:rPr lang="en-US" altLang="ja-JP" i="1">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1</m:t>
                        </m:r>
                      </m:sub>
                      <m:sup>
                        <m:r>
                          <a:rPr lang="en-US" altLang="ja-JP" i="1">
                            <a:latin typeface="Cambria Math" panose="02040503050406030204" pitchFamily="18" charset="0"/>
                          </a:rPr>
                          <m:t>∗</m:t>
                        </m:r>
                      </m:sup>
                    </m:sSubSup>
                    <m:r>
                      <a:rPr lang="en-US" altLang="ja-JP" i="1">
                        <a:latin typeface="Cambria Math" panose="02040503050406030204" pitchFamily="18" charset="0"/>
                      </a:rPr>
                      <m:t>)=</m:t>
                    </m:r>
                    <m:r>
                      <a:rPr lang="en-US" altLang="ja-JP" i="1">
                        <a:latin typeface="Cambria Math" panose="02040503050406030204" pitchFamily="18" charset="0"/>
                      </a:rPr>
                      <m:t>𝐶</m:t>
                    </m:r>
                  </m:oMath>
                </a14:m>
                <a:r>
                  <a:rPr lang="ja-JP" altLang="en-US"/>
                  <a:t>とする</a:t>
                </a:r>
                <a:r>
                  <a:rPr lang="en-US" altLang="ja-JP" dirty="0"/>
                  <a:t>)</a:t>
                </a:r>
              </a:p>
              <a:p>
                <a:pPr marL="285750" indent="-285750">
                  <a:lnSpc>
                    <a:spcPct val="150000"/>
                  </a:lnSpc>
                  <a:buFont typeface="Arial" panose="020B0604020202020204" pitchFamily="34" charset="0"/>
                  <a:buChar char="•"/>
                </a:pPr>
                <a:r>
                  <a:rPr lang="ja-JP" altLang="en-US" u="sng"/>
                  <a:t>カーネル</a:t>
                </a:r>
                <a:endParaRPr lang="en-US" altLang="ja-JP" u="sng" dirty="0"/>
              </a:p>
              <a:p>
                <a:pPr marL="285750" indent="-285750">
                  <a:lnSpc>
                    <a:spcPct val="150000"/>
                  </a:lnSpc>
                  <a:buFont typeface="Arial" panose="020B0604020202020204" pitchFamily="34" charset="0"/>
                  <a:buChar char="•"/>
                </a:pPr>
                <a14:m>
                  <m:oMath xmlns:m="http://schemas.openxmlformats.org/officeDocument/2006/math">
                    <m:nary>
                      <m:naryPr>
                        <m:chr m:val="∏"/>
                        <m:ctrlPr>
                          <a:rPr lang="en-US" altLang="ja-JP" sz="1600" i="1" smtClean="0">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=0</m:t>
                        </m:r>
                      </m:sub>
                      <m:sup>
                        <m:r>
                          <a:rPr lang="en-US" altLang="ja-JP" sz="1600" i="1">
                            <a:latin typeface="Cambria Math" panose="02040503050406030204" pitchFamily="18" charset="0"/>
                          </a:rPr>
                          <m:t>𝑁</m:t>
                        </m:r>
                      </m:sup>
                      <m:e>
                        <m:sPre>
                          <m:sPrePr>
                            <m:ctrlPr>
                              <a:rPr lang="en-US" altLang="ja-JP" sz="1600" i="1">
                                <a:latin typeface="Cambria Math" panose="02040503050406030204" pitchFamily="18" charset="0"/>
                              </a:rPr>
                            </m:ctrlPr>
                          </m:sPrePr>
                          <m:sub>
                            <m:r>
                              <a:rPr lang="en-US" altLang="ja-JP" sz="1600" i="1">
                                <a:latin typeface="Cambria Math" panose="02040503050406030204" pitchFamily="18" charset="0"/>
                              </a:rPr>
                              <m:t>10</m:t>
                            </m:r>
                          </m:sub>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m:t>
                                </m:r>
                              </m:e>
                              <m:sub>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𝑌</m:t>
                                    </m:r>
                                  </m:e>
                                  <m:sub>
                                    <m:r>
                                      <a:rPr lang="en-US" altLang="ja-JP" sz="1600" i="1">
                                        <a:latin typeface="Cambria Math" panose="02040503050406030204" pitchFamily="18" charset="0"/>
                                      </a:rPr>
                                      <m:t>𝑖</m:t>
                                    </m:r>
                                  </m:sub>
                                </m:sSub>
                              </m:sub>
                            </m:sSub>
                            <m:sSup>
                              <m:sSupPr>
                                <m:ctrlPr>
                                  <a:rPr lang="en-US" altLang="ja-JP" sz="1600" i="1">
                                    <a:latin typeface="Cambria Math" panose="02040503050406030204" pitchFamily="18" charset="0"/>
                                  </a:rPr>
                                </m:ctrlPr>
                              </m:sSupPr>
                              <m:e>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r>
                                      <m:rPr>
                                        <m:sty m:val="p"/>
                                      </m:rPr>
                                      <a:rPr lang="en-US" altLang="ja-JP" sz="1600">
                                        <a:latin typeface="Cambria Math" panose="02040503050406030204" pitchFamily="18" charset="0"/>
                                      </a:rPr>
                                      <m:t>exp</m:t>
                                    </m:r>
                                    <m:r>
                                      <a:rPr lang="en-US" altLang="ja-JP" sz="1600" i="1">
                                        <a:latin typeface="Cambria Math" panose="02040503050406030204" pitchFamily="18" charset="0"/>
                                      </a:rPr>
                                      <m:t>⁡(</m:t>
                                    </m:r>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rPr>
                                          <m:t>0</m:t>
                                        </m:r>
                                      </m:sub>
                                      <m:sup>
                                        <m:r>
                                          <a:rPr lang="en-US" altLang="ja-JP" sz="1600" i="1">
                                            <a:latin typeface="Cambria Math" panose="02040503050406030204" pitchFamily="18" charset="0"/>
                                          </a:rPr>
                                          <m:t>∗</m:t>
                                        </m:r>
                                      </m:sup>
                                    </m:sSubSup>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rPr>
                                              <m:t>1</m:t>
                                            </m:r>
                                          </m:sub>
                                          <m:sup>
                                            <m:r>
                                              <a:rPr lang="en-US" altLang="ja-JP" sz="1600" i="1">
                                                <a:latin typeface="Cambria Math" panose="02040503050406030204" pitchFamily="18" charset="0"/>
                                              </a:rPr>
                                              <m:t>∗</m:t>
                                            </m:r>
                                          </m:sup>
                                        </m:sSubSup>
                                        <m:r>
                                          <a:rPr lang="en-US" altLang="ja-JP" sz="1600" i="1">
                                            <a:latin typeface="Cambria Math" panose="02040503050406030204" pitchFamily="18" charset="0"/>
                                          </a:rPr>
                                          <m:t>𝑥</m:t>
                                        </m:r>
                                      </m:e>
                                      <m:sub>
                                        <m:r>
                                          <a:rPr lang="en-US" altLang="ja-JP" sz="1600" i="1">
                                            <a:latin typeface="Cambria Math" panose="02040503050406030204" pitchFamily="18" charset="0"/>
                                          </a:rPr>
                                          <m:t>𝑖</m:t>
                                        </m:r>
                                        <m:r>
                                          <a:rPr lang="en-US" altLang="ja-JP" sz="1600" i="1">
                                            <a:latin typeface="Cambria Math" panose="02040503050406030204" pitchFamily="18" charset="0"/>
                                          </a:rPr>
                                          <m:t>1</m:t>
                                        </m:r>
                                      </m:sub>
                                    </m:sSub>
                                    <m:r>
                                      <a:rPr lang="en-US" altLang="ja-JP" sz="1600" i="1">
                                        <a:latin typeface="Cambria Math" panose="02040503050406030204" pitchFamily="18" charset="0"/>
                                      </a:rPr>
                                      <m:t>)</m:t>
                                    </m:r>
                                  </m:num>
                                  <m:den>
                                    <m:r>
                                      <a:rPr lang="en-US" altLang="ja-JP" sz="1600" i="1">
                                        <a:latin typeface="Cambria Math" panose="02040503050406030204" pitchFamily="18" charset="0"/>
                                      </a:rPr>
                                      <m:t>1+</m:t>
                                    </m:r>
                                    <m:r>
                                      <m:rPr>
                                        <m:sty m:val="p"/>
                                      </m:rPr>
                                      <a:rPr lang="en-US" altLang="ja-JP" sz="1600">
                                        <a:latin typeface="Cambria Math" panose="02040503050406030204" pitchFamily="18" charset="0"/>
                                      </a:rPr>
                                      <m:t>exp</m:t>
                                    </m:r>
                                    <m:r>
                                      <a:rPr lang="en-US" altLang="ja-JP" sz="1600" i="1">
                                        <a:latin typeface="Cambria Math" panose="02040503050406030204" pitchFamily="18" charset="0"/>
                                      </a:rPr>
                                      <m:t>⁡(</m:t>
                                    </m:r>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rPr>
                                          <m:t>0</m:t>
                                        </m:r>
                                      </m:sub>
                                      <m:sup>
                                        <m:r>
                                          <a:rPr lang="en-US" altLang="ja-JP" sz="1600" i="1">
                                            <a:latin typeface="Cambria Math" panose="02040503050406030204" pitchFamily="18" charset="0"/>
                                          </a:rPr>
                                          <m:t>∗</m:t>
                                        </m:r>
                                      </m:sup>
                                    </m:sSubSup>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rPr>
                                              <m:t>1</m:t>
                                            </m:r>
                                          </m:sub>
                                          <m:sup>
                                            <m:r>
                                              <a:rPr lang="en-US" altLang="ja-JP" sz="1600" i="1">
                                                <a:latin typeface="Cambria Math" panose="02040503050406030204" pitchFamily="18" charset="0"/>
                                              </a:rPr>
                                              <m:t>∗</m:t>
                                            </m:r>
                                          </m:sup>
                                        </m:sSubSup>
                                        <m:r>
                                          <a:rPr lang="en-US" altLang="ja-JP" sz="1600" i="1">
                                            <a:latin typeface="Cambria Math" panose="02040503050406030204" pitchFamily="18" charset="0"/>
                                          </a:rPr>
                                          <m:t>𝑥</m:t>
                                        </m:r>
                                      </m:e>
                                      <m:sub>
                                        <m:r>
                                          <a:rPr lang="en-US" altLang="ja-JP" sz="1600" i="1">
                                            <a:latin typeface="Cambria Math" panose="02040503050406030204" pitchFamily="18" charset="0"/>
                                          </a:rPr>
                                          <m:t>𝑖</m:t>
                                        </m:r>
                                        <m:r>
                                          <a:rPr lang="en-US" altLang="ja-JP" sz="1600" i="1">
                                            <a:latin typeface="Cambria Math" panose="02040503050406030204" pitchFamily="18" charset="0"/>
                                          </a:rPr>
                                          <m:t>1</m:t>
                                        </m:r>
                                      </m:sub>
                                    </m:sSub>
                                    <m:r>
                                      <a:rPr lang="en-US" altLang="ja-JP" sz="1600" i="1">
                                        <a:latin typeface="Cambria Math" panose="02040503050406030204" pitchFamily="18" charset="0"/>
                                      </a:rPr>
                                      <m:t>)</m:t>
                                    </m:r>
                                  </m:den>
                                </m:f>
                                <m:r>
                                  <a:rPr lang="en-US" altLang="ja-JP" sz="1600" i="1">
                                    <a:latin typeface="Cambria Math" panose="02040503050406030204" pitchFamily="18" charset="0"/>
                                  </a:rPr>
                                  <m:t>}</m:t>
                                </m:r>
                              </m:e>
                              <m:sup>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𝑌</m:t>
                                    </m:r>
                                  </m:e>
                                  <m:sub>
                                    <m:r>
                                      <a:rPr lang="en-US" altLang="ja-JP" sz="1600" i="1">
                                        <a:latin typeface="Cambria Math" panose="02040503050406030204" pitchFamily="18" charset="0"/>
                                      </a:rPr>
                                      <m:t>𝑖</m:t>
                                    </m:r>
                                  </m:sub>
                                </m:sSub>
                              </m:sup>
                            </m:sSup>
                            <m:sSup>
                              <m:sSupPr>
                                <m:ctrlPr>
                                  <a:rPr lang="en-US" altLang="ja-JP" sz="1600" i="1">
                                    <a:latin typeface="Cambria Math" panose="02040503050406030204" pitchFamily="18" charset="0"/>
                                  </a:rPr>
                                </m:ctrlPr>
                              </m:sSupPr>
                              <m:e>
                                <m:r>
                                  <a:rPr lang="en-US" altLang="ja-JP" sz="1600" i="1">
                                    <a:latin typeface="Cambria Math" panose="02040503050406030204" pitchFamily="18" charset="0"/>
                                  </a:rPr>
                                  <m:t>(1−{</m:t>
                                </m:r>
                                <m:f>
                                  <m:fPr>
                                    <m:ctrlPr>
                                      <a:rPr lang="en-US" altLang="ja-JP" sz="1600" i="1">
                                        <a:latin typeface="Cambria Math" panose="02040503050406030204" pitchFamily="18" charset="0"/>
                                      </a:rPr>
                                    </m:ctrlPr>
                                  </m:fPr>
                                  <m:num>
                                    <m:r>
                                      <m:rPr>
                                        <m:sty m:val="p"/>
                                      </m:rPr>
                                      <a:rPr lang="en-US" altLang="ja-JP" sz="1600">
                                        <a:latin typeface="Cambria Math" panose="02040503050406030204" pitchFamily="18" charset="0"/>
                                      </a:rPr>
                                      <m:t>exp</m:t>
                                    </m:r>
                                    <m:r>
                                      <a:rPr lang="en-US" altLang="ja-JP" sz="1600" i="1">
                                        <a:latin typeface="Cambria Math" panose="02040503050406030204" pitchFamily="18" charset="0"/>
                                      </a:rPr>
                                      <m:t>⁡(</m:t>
                                    </m:r>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rPr>
                                          <m:t>0</m:t>
                                        </m:r>
                                      </m:sub>
                                      <m:sup>
                                        <m:r>
                                          <a:rPr lang="en-US" altLang="ja-JP" sz="1600" i="1">
                                            <a:latin typeface="Cambria Math" panose="02040503050406030204" pitchFamily="18" charset="0"/>
                                          </a:rPr>
                                          <m:t>∗</m:t>
                                        </m:r>
                                      </m:sup>
                                    </m:sSubSup>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rPr>
                                              <m:t>1</m:t>
                                            </m:r>
                                          </m:sub>
                                          <m:sup>
                                            <m:r>
                                              <a:rPr lang="en-US" altLang="ja-JP" sz="1600" i="1">
                                                <a:latin typeface="Cambria Math" panose="02040503050406030204" pitchFamily="18" charset="0"/>
                                              </a:rPr>
                                              <m:t>∗</m:t>
                                            </m:r>
                                          </m:sup>
                                        </m:sSubSup>
                                        <m:r>
                                          <a:rPr lang="en-US" altLang="ja-JP" sz="1600" i="1">
                                            <a:latin typeface="Cambria Math" panose="02040503050406030204" pitchFamily="18" charset="0"/>
                                          </a:rPr>
                                          <m:t>𝑥</m:t>
                                        </m:r>
                                      </m:e>
                                      <m:sub>
                                        <m:r>
                                          <a:rPr lang="en-US" altLang="ja-JP" sz="1600" i="1">
                                            <a:latin typeface="Cambria Math" panose="02040503050406030204" pitchFamily="18" charset="0"/>
                                          </a:rPr>
                                          <m:t>𝑖</m:t>
                                        </m:r>
                                        <m:r>
                                          <a:rPr lang="en-US" altLang="ja-JP" sz="1600" i="1">
                                            <a:latin typeface="Cambria Math" panose="02040503050406030204" pitchFamily="18" charset="0"/>
                                          </a:rPr>
                                          <m:t>1</m:t>
                                        </m:r>
                                      </m:sub>
                                    </m:sSub>
                                    <m:r>
                                      <a:rPr lang="en-US" altLang="ja-JP" sz="1600" i="1">
                                        <a:latin typeface="Cambria Math" panose="02040503050406030204" pitchFamily="18" charset="0"/>
                                      </a:rPr>
                                      <m:t>)</m:t>
                                    </m:r>
                                  </m:num>
                                  <m:den>
                                    <m:r>
                                      <a:rPr lang="en-US" altLang="ja-JP" sz="1600" i="1">
                                        <a:latin typeface="Cambria Math" panose="02040503050406030204" pitchFamily="18" charset="0"/>
                                      </a:rPr>
                                      <m:t>1+</m:t>
                                    </m:r>
                                    <m:r>
                                      <m:rPr>
                                        <m:sty m:val="p"/>
                                      </m:rPr>
                                      <a:rPr lang="en-US" altLang="ja-JP" sz="1600">
                                        <a:latin typeface="Cambria Math" panose="02040503050406030204" pitchFamily="18" charset="0"/>
                                      </a:rPr>
                                      <m:t>exp</m:t>
                                    </m:r>
                                    <m:r>
                                      <a:rPr lang="en-US" altLang="ja-JP" sz="1600" i="1">
                                        <a:latin typeface="Cambria Math" panose="02040503050406030204" pitchFamily="18" charset="0"/>
                                      </a:rPr>
                                      <m:t>⁡(</m:t>
                                    </m:r>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rPr>
                                          <m:t>0</m:t>
                                        </m:r>
                                      </m:sub>
                                      <m:sup>
                                        <m:r>
                                          <a:rPr lang="en-US" altLang="ja-JP" sz="1600" i="1">
                                            <a:latin typeface="Cambria Math" panose="02040503050406030204" pitchFamily="18" charset="0"/>
                                          </a:rPr>
                                          <m:t>∗</m:t>
                                        </m:r>
                                      </m:sup>
                                    </m:sSubSup>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rPr>
                                              <m:t>1</m:t>
                                            </m:r>
                                          </m:sub>
                                          <m:sup>
                                            <m:r>
                                              <a:rPr lang="en-US" altLang="ja-JP" sz="1600" i="1">
                                                <a:latin typeface="Cambria Math" panose="02040503050406030204" pitchFamily="18" charset="0"/>
                                              </a:rPr>
                                              <m:t>∗</m:t>
                                            </m:r>
                                          </m:sup>
                                        </m:sSubSup>
                                        <m:r>
                                          <a:rPr lang="en-US" altLang="ja-JP" sz="1600" i="1">
                                            <a:latin typeface="Cambria Math" panose="02040503050406030204" pitchFamily="18" charset="0"/>
                                          </a:rPr>
                                          <m:t>𝑥</m:t>
                                        </m:r>
                                      </m:e>
                                      <m:sub>
                                        <m:r>
                                          <a:rPr lang="en-US" altLang="ja-JP" sz="1600" i="1">
                                            <a:latin typeface="Cambria Math" panose="02040503050406030204" pitchFamily="18" charset="0"/>
                                          </a:rPr>
                                          <m:t>𝑖</m:t>
                                        </m:r>
                                        <m:r>
                                          <a:rPr lang="en-US" altLang="ja-JP" sz="1600" i="1">
                                            <a:latin typeface="Cambria Math" panose="02040503050406030204" pitchFamily="18" charset="0"/>
                                          </a:rPr>
                                          <m:t>1</m:t>
                                        </m:r>
                                      </m:sub>
                                    </m:sSub>
                                    <m:r>
                                      <a:rPr lang="en-US" altLang="ja-JP" sz="1600" i="1">
                                        <a:latin typeface="Cambria Math" panose="02040503050406030204" pitchFamily="18" charset="0"/>
                                      </a:rPr>
                                      <m:t>)</m:t>
                                    </m:r>
                                  </m:den>
                                </m:f>
                                <m:r>
                                  <a:rPr lang="en-US" altLang="ja-JP" sz="1600" i="1">
                                    <a:latin typeface="Cambria Math" panose="02040503050406030204" pitchFamily="18" charset="0"/>
                                  </a:rPr>
                                  <m:t>})</m:t>
                                </m:r>
                              </m:e>
                              <m:sup>
                                <m:r>
                                  <a:rPr lang="en-US" altLang="ja-JP" sz="1600" i="1">
                                    <a:latin typeface="Cambria Math" panose="02040503050406030204" pitchFamily="18" charset="0"/>
                                  </a:rPr>
                                  <m:t>10−</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𝑌</m:t>
                                    </m:r>
                                  </m:e>
                                  <m:sub>
                                    <m:r>
                                      <a:rPr lang="en-US" altLang="ja-JP" sz="1600" i="1">
                                        <a:latin typeface="Cambria Math" panose="02040503050406030204" pitchFamily="18" charset="0"/>
                                      </a:rPr>
                                      <m:t>𝑖</m:t>
                                    </m:r>
                                  </m:sub>
                                </m:sSub>
                              </m:sup>
                            </m:sSup>
                          </m:e>
                        </m:sPre>
                      </m:e>
                    </m:nary>
                    <m:r>
                      <a:rPr lang="ja-JP" altLang="en-US" sz="1600" i="1">
                        <a:latin typeface="Cambria Math" panose="02040503050406030204" pitchFamily="18" charset="0"/>
                      </a:rPr>
                      <m:t>・</m:t>
                    </m:r>
                    <m:r>
                      <a:rPr lang="en-US" altLang="ja-JP" sz="1600" b="0" i="1" smtClean="0">
                        <a:latin typeface="Cambria Math" panose="02040503050406030204" pitchFamily="18" charset="0"/>
                      </a:rPr>
                      <m:t>𝐶</m:t>
                    </m:r>
                  </m:oMath>
                </a14:m>
                <a:endParaRPr lang="en-US" altLang="ja-JP" dirty="0"/>
              </a:p>
              <a:p>
                <a:pPr marL="285750" indent="-285750">
                  <a:lnSpc>
                    <a:spcPct val="150000"/>
                  </a:lnSpc>
                  <a:buFont typeface="Arial" panose="020B0604020202020204" pitchFamily="34" charset="0"/>
                  <a:buChar char="•"/>
                </a:pPr>
                <a:r>
                  <a:rPr lang="ja-JP" altLang="en-US" u="sng"/>
                  <a:t>事後分布</a:t>
                </a:r>
                <a:endParaRPr lang="en-US" altLang="ja-JP" u="sng" dirty="0"/>
              </a:p>
            </p:txBody>
          </p:sp>
        </mc:Choice>
        <mc:Fallback xmlns="">
          <p:sp>
            <p:nvSpPr>
              <p:cNvPr id="2" name="テキスト ボックス 1">
                <a:extLst>
                  <a:ext uri="{FF2B5EF4-FFF2-40B4-BE49-F238E27FC236}">
                    <a16:creationId xmlns:a16="http://schemas.microsoft.com/office/drawing/2014/main" id="{90691693-BDEA-7542-8E29-826128B36B3A}"/>
                  </a:ext>
                </a:extLst>
              </p:cNvPr>
              <p:cNvSpPr txBox="1">
                <a:spLocks noRot="1" noChangeAspect="1" noMove="1" noResize="1" noEditPoints="1" noAdjustHandles="1" noChangeArrowheads="1" noChangeShapeType="1" noTextEdit="1"/>
              </p:cNvSpPr>
              <p:nvPr/>
            </p:nvSpPr>
            <p:spPr>
              <a:xfrm>
                <a:off x="653143" y="1287573"/>
                <a:ext cx="5764976" cy="2321405"/>
              </a:xfrm>
              <a:prstGeom prst="rect">
                <a:avLst/>
              </a:prstGeom>
              <a:blipFill>
                <a:blip r:embed="rId2"/>
                <a:stretch>
                  <a:fillRect l="-659" b="-3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A9CBE451-C31C-A84A-9717-8765875FADE9}"/>
                  </a:ext>
                </a:extLst>
              </p:cNvPr>
              <p:cNvSpPr txBox="1"/>
              <p:nvPr/>
            </p:nvSpPr>
            <p:spPr>
              <a:xfrm>
                <a:off x="675939" y="3573070"/>
                <a:ext cx="10390152" cy="10264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400" i="1" smtClean="0">
                          <a:latin typeface="Cambria Math" panose="02040503050406030204" pitchFamily="18" charset="0"/>
                        </a:rPr>
                        <m:t>𝑓</m:t>
                      </m:r>
                      <m:r>
                        <a:rPr lang="en-US" altLang="ja-JP" sz="1400" i="1" smtClean="0">
                          <a:latin typeface="Cambria Math" panose="02040503050406030204" pitchFamily="18" charset="0"/>
                        </a:rPr>
                        <m:t>(</m:t>
                      </m:r>
                      <m:sSubSup>
                        <m:sSubSupPr>
                          <m:ctrlPr>
                            <a:rPr lang="en-US" altLang="ja-JP" sz="1400" i="1">
                              <a:latin typeface="Cambria Math" panose="02040503050406030204" pitchFamily="18" charset="0"/>
                            </a:rPr>
                          </m:ctrlPr>
                        </m:sSubSupPr>
                        <m:e>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ea typeface="Cambria Math" panose="02040503050406030204" pitchFamily="18" charset="0"/>
                                </a:rPr>
                                <m:t>𝛽</m:t>
                              </m:r>
                            </m:e>
                            <m:sub>
                              <m:r>
                                <a:rPr lang="en-US" altLang="ja-JP" sz="1400" i="1">
                                  <a:latin typeface="Cambria Math" panose="02040503050406030204" pitchFamily="18" charset="0"/>
                                </a:rPr>
                                <m:t>0</m:t>
                              </m:r>
                            </m:sub>
                            <m:sup>
                              <m:r>
                                <a:rPr lang="en-US" altLang="ja-JP" sz="1400" i="1">
                                  <a:latin typeface="Cambria Math" panose="02040503050406030204" pitchFamily="18" charset="0"/>
                                </a:rPr>
                                <m:t>∗</m:t>
                              </m:r>
                            </m:sup>
                          </m:sSubSup>
                          <m:r>
                            <a:rPr lang="en-US" altLang="ja-JP" sz="1400" i="1">
                              <a:latin typeface="Cambria Math" panose="02040503050406030204" pitchFamily="18" charset="0"/>
                            </a:rPr>
                            <m:t>,</m:t>
                          </m:r>
                          <m:r>
                            <a:rPr lang="en-US" altLang="ja-JP" sz="1400" i="1">
                              <a:latin typeface="Cambria Math" panose="02040503050406030204" pitchFamily="18" charset="0"/>
                              <a:ea typeface="Cambria Math" panose="02040503050406030204" pitchFamily="18" charset="0"/>
                            </a:rPr>
                            <m:t>𝛽</m:t>
                          </m:r>
                        </m:e>
                        <m:sub>
                          <m:r>
                            <a:rPr lang="en-US" altLang="ja-JP" sz="1400" i="1">
                              <a:latin typeface="Cambria Math" panose="02040503050406030204" pitchFamily="18" charset="0"/>
                            </a:rPr>
                            <m:t>1</m:t>
                          </m:r>
                        </m:sub>
                        <m:sup>
                          <m:r>
                            <a:rPr lang="en-US" altLang="ja-JP" sz="1400" i="1">
                              <a:latin typeface="Cambria Math" panose="02040503050406030204" pitchFamily="18" charset="0"/>
                            </a:rPr>
                            <m:t>∗</m:t>
                          </m:r>
                        </m:sup>
                      </m:sSubSup>
                      <m:r>
                        <a:rPr lang="en-US" altLang="ja-JP" sz="1400" i="1">
                          <a:latin typeface="Cambria Math" panose="02040503050406030204" pitchFamily="18" charset="0"/>
                        </a:rPr>
                        <m:t>|</m:t>
                      </m:r>
                      <m:r>
                        <a:rPr lang="en-US" altLang="ja-JP" sz="1400" i="1">
                          <a:latin typeface="Cambria Math" panose="02040503050406030204" pitchFamily="18" charset="0"/>
                        </a:rPr>
                        <m:t>𝐷𝑎𝑡𝑎</m:t>
                      </m:r>
                      <m:r>
                        <a:rPr lang="en-US" altLang="ja-JP" sz="1400" i="1">
                          <a:latin typeface="Cambria Math" panose="02040503050406030204" pitchFamily="18" charset="0"/>
                        </a:rPr>
                        <m:t>)=</m:t>
                      </m:r>
                      <m:f>
                        <m:fPr>
                          <m:ctrlPr>
                            <a:rPr lang="en-US" altLang="ja-JP" sz="1400" i="1">
                              <a:latin typeface="Cambria Math" panose="02040503050406030204" pitchFamily="18" charset="0"/>
                            </a:rPr>
                          </m:ctrlPr>
                        </m:fPr>
                        <m:num>
                          <m:r>
                            <a:rPr lang="en-US" altLang="ja-JP" sz="1400" i="1">
                              <a:latin typeface="Cambria Math" panose="02040503050406030204" pitchFamily="18" charset="0"/>
                            </a:rPr>
                            <m:t>𝑓</m:t>
                          </m:r>
                          <m:r>
                            <a:rPr lang="en-US" altLang="ja-JP" sz="1400" i="1">
                              <a:latin typeface="Cambria Math" panose="02040503050406030204" pitchFamily="18" charset="0"/>
                            </a:rPr>
                            <m:t>(</m:t>
                          </m:r>
                          <m:r>
                            <a:rPr lang="en-US" altLang="ja-JP" sz="1400" i="1">
                              <a:latin typeface="Cambria Math" panose="02040503050406030204" pitchFamily="18" charset="0"/>
                            </a:rPr>
                            <m:t>𝐷𝑎𝑡𝑎</m:t>
                          </m:r>
                          <m:r>
                            <a:rPr lang="en-US" altLang="ja-JP" sz="1400" i="1">
                              <a:latin typeface="Cambria Math" panose="02040503050406030204" pitchFamily="18" charset="0"/>
                            </a:rPr>
                            <m:t>|</m:t>
                          </m:r>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ea typeface="Cambria Math" panose="02040503050406030204" pitchFamily="18" charset="0"/>
                                </a:rPr>
                                <m:t>𝛽</m:t>
                              </m:r>
                            </m:e>
                            <m:sub>
                              <m:r>
                                <a:rPr lang="en-US" altLang="ja-JP" sz="1400" i="1">
                                  <a:latin typeface="Cambria Math" panose="02040503050406030204" pitchFamily="18" charset="0"/>
                                </a:rPr>
                                <m:t>0</m:t>
                              </m:r>
                            </m:sub>
                            <m:sup>
                              <m:r>
                                <a:rPr lang="en-US" altLang="ja-JP" sz="1400" i="1">
                                  <a:latin typeface="Cambria Math" panose="02040503050406030204" pitchFamily="18" charset="0"/>
                                </a:rPr>
                                <m:t>∗</m:t>
                              </m:r>
                            </m:sup>
                          </m:sSubSup>
                          <m:r>
                            <a:rPr lang="en-US" altLang="ja-JP" sz="1400" i="1">
                              <a:latin typeface="Cambria Math" panose="02040503050406030204" pitchFamily="18" charset="0"/>
                            </a:rPr>
                            <m:t>,</m:t>
                          </m:r>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ea typeface="Cambria Math" panose="02040503050406030204" pitchFamily="18" charset="0"/>
                                </a:rPr>
                                <m:t>𝛽</m:t>
                              </m:r>
                            </m:e>
                            <m:sub>
                              <m:r>
                                <a:rPr lang="en-US" altLang="ja-JP" sz="1400" i="1">
                                  <a:latin typeface="Cambria Math" panose="02040503050406030204" pitchFamily="18" charset="0"/>
                                  <a:ea typeface="Cambria Math" panose="02040503050406030204" pitchFamily="18" charset="0"/>
                                </a:rPr>
                                <m:t>1</m:t>
                              </m:r>
                            </m:sub>
                            <m:sup>
                              <m:r>
                                <a:rPr lang="en-US" altLang="ja-JP" sz="1400" i="1">
                                  <a:latin typeface="Cambria Math" panose="02040503050406030204" pitchFamily="18" charset="0"/>
                                </a:rPr>
                                <m:t>∗</m:t>
                              </m:r>
                            </m:sup>
                          </m:sSubSup>
                          <m:r>
                            <a:rPr lang="en-US" altLang="ja-JP" sz="1400" i="1">
                              <a:latin typeface="Cambria Math" panose="02040503050406030204" pitchFamily="18" charset="0"/>
                            </a:rPr>
                            <m:t>)</m:t>
                          </m:r>
                          <m:r>
                            <a:rPr lang="ja-JP" altLang="en-US" sz="1400" i="1">
                              <a:latin typeface="Cambria Math" panose="02040503050406030204" pitchFamily="18" charset="0"/>
                            </a:rPr>
                            <m:t>・</m:t>
                          </m:r>
                          <m:r>
                            <a:rPr lang="en-US" altLang="ja-JP" sz="1400" i="1">
                              <a:latin typeface="Cambria Math" panose="02040503050406030204" pitchFamily="18" charset="0"/>
                            </a:rPr>
                            <m:t>𝑓</m:t>
                          </m:r>
                          <m:r>
                            <a:rPr lang="en-US" altLang="ja-JP" sz="1400" i="1">
                              <a:latin typeface="Cambria Math" panose="02040503050406030204" pitchFamily="18" charset="0"/>
                            </a:rPr>
                            <m:t>(</m:t>
                          </m:r>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ea typeface="Cambria Math" panose="02040503050406030204" pitchFamily="18" charset="0"/>
                                </a:rPr>
                                <m:t>𝛽</m:t>
                              </m:r>
                            </m:e>
                            <m:sub>
                              <m:r>
                                <a:rPr lang="en-US" altLang="ja-JP" sz="1400" i="1">
                                  <a:latin typeface="Cambria Math" panose="02040503050406030204" pitchFamily="18" charset="0"/>
                                </a:rPr>
                                <m:t>0</m:t>
                              </m:r>
                            </m:sub>
                            <m:sup>
                              <m:r>
                                <a:rPr lang="en-US" altLang="ja-JP" sz="1400" i="1">
                                  <a:latin typeface="Cambria Math" panose="02040503050406030204" pitchFamily="18" charset="0"/>
                                </a:rPr>
                                <m:t>∗</m:t>
                              </m:r>
                            </m:sup>
                          </m:sSubSup>
                          <m:r>
                            <a:rPr lang="en-US" altLang="ja-JP" sz="1400" i="1">
                              <a:latin typeface="Cambria Math" panose="02040503050406030204" pitchFamily="18" charset="0"/>
                            </a:rPr>
                            <m:t>,</m:t>
                          </m:r>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ea typeface="Cambria Math" panose="02040503050406030204" pitchFamily="18" charset="0"/>
                                </a:rPr>
                                <m:t>𝛽</m:t>
                              </m:r>
                            </m:e>
                            <m:sub>
                              <m:r>
                                <a:rPr lang="en-US" altLang="ja-JP" sz="1400" i="1">
                                  <a:latin typeface="Cambria Math" panose="02040503050406030204" pitchFamily="18" charset="0"/>
                                  <a:ea typeface="Cambria Math" panose="02040503050406030204" pitchFamily="18" charset="0"/>
                                </a:rPr>
                                <m:t>1</m:t>
                              </m:r>
                            </m:sub>
                            <m:sup>
                              <m:r>
                                <a:rPr lang="en-US" altLang="ja-JP" sz="1400" i="1">
                                  <a:latin typeface="Cambria Math" panose="02040503050406030204" pitchFamily="18" charset="0"/>
                                </a:rPr>
                                <m:t>∗</m:t>
                              </m:r>
                            </m:sup>
                          </m:sSubSup>
                          <m:r>
                            <a:rPr lang="en-US" altLang="ja-JP" sz="1400" i="1">
                              <a:latin typeface="Cambria Math" panose="02040503050406030204" pitchFamily="18" charset="0"/>
                            </a:rPr>
                            <m:t>)</m:t>
                          </m:r>
                        </m:num>
                        <m:den>
                          <m:r>
                            <a:rPr lang="en-US" altLang="ja-JP" sz="1400" i="1">
                              <a:latin typeface="Cambria Math" panose="02040503050406030204" pitchFamily="18" charset="0"/>
                            </a:rPr>
                            <m:t>𝑓</m:t>
                          </m:r>
                          <m:r>
                            <a:rPr lang="en-US" altLang="ja-JP" sz="1400" i="1">
                              <a:latin typeface="Cambria Math" panose="02040503050406030204" pitchFamily="18" charset="0"/>
                            </a:rPr>
                            <m:t>(</m:t>
                          </m:r>
                          <m:r>
                            <a:rPr lang="en-US" altLang="ja-JP" sz="1400" i="1">
                              <a:latin typeface="Cambria Math" panose="02040503050406030204" pitchFamily="18" charset="0"/>
                            </a:rPr>
                            <m:t>𝐷𝑎𝑡𝑎</m:t>
                          </m:r>
                          <m:r>
                            <a:rPr lang="en-US" altLang="ja-JP" sz="1400" i="1">
                              <a:latin typeface="Cambria Math" panose="02040503050406030204" pitchFamily="18" charset="0"/>
                            </a:rPr>
                            <m:t>)</m:t>
                          </m:r>
                        </m:den>
                      </m:f>
                      <m:r>
                        <a:rPr lang="en-US" altLang="ja-JP" sz="1400" i="1">
                          <a:latin typeface="Cambria Math" panose="02040503050406030204" pitchFamily="18" charset="0"/>
                        </a:rPr>
                        <m:t>=</m:t>
                      </m:r>
                      <m:f>
                        <m:fPr>
                          <m:ctrlPr>
                            <a:rPr lang="en-US" altLang="ja-JP" sz="1400" i="1" smtClean="0">
                              <a:latin typeface="Cambria Math" panose="02040503050406030204" pitchFamily="18" charset="0"/>
                            </a:rPr>
                          </m:ctrlPr>
                        </m:fPr>
                        <m:num>
                          <m:nary>
                            <m:naryPr>
                              <m:chr m:val="∏"/>
                              <m:ctrlPr>
                                <a:rPr lang="en-US" altLang="ja-JP" sz="1400" i="1">
                                  <a:latin typeface="Cambria Math" panose="02040503050406030204" pitchFamily="18" charset="0"/>
                                </a:rPr>
                              </m:ctrlPr>
                            </m:naryPr>
                            <m:sub>
                              <m:r>
                                <m:rPr>
                                  <m:brk m:alnAt="23"/>
                                </m:rPr>
                                <a:rPr lang="en-US" altLang="ja-JP" sz="1400" i="1">
                                  <a:latin typeface="Cambria Math" panose="02040503050406030204" pitchFamily="18" charset="0"/>
                                </a:rPr>
                                <m:t>𝑖</m:t>
                              </m:r>
                              <m:r>
                                <a:rPr lang="en-US" altLang="ja-JP" sz="1400" i="1">
                                  <a:latin typeface="Cambria Math" panose="02040503050406030204" pitchFamily="18" charset="0"/>
                                </a:rPr>
                                <m:t>=0</m:t>
                              </m:r>
                            </m:sub>
                            <m:sup>
                              <m:r>
                                <a:rPr lang="en-US" altLang="ja-JP" sz="1400" i="1">
                                  <a:latin typeface="Cambria Math" panose="02040503050406030204" pitchFamily="18" charset="0"/>
                                </a:rPr>
                                <m:t>𝑁</m:t>
                              </m:r>
                            </m:sup>
                            <m:e>
                              <m:sPre>
                                <m:sPrePr>
                                  <m:ctrlPr>
                                    <a:rPr lang="en-US" altLang="ja-JP" sz="1400" i="1">
                                      <a:latin typeface="Cambria Math" panose="02040503050406030204" pitchFamily="18" charset="0"/>
                                    </a:rPr>
                                  </m:ctrlPr>
                                </m:sPrePr>
                                <m:sub>
                                  <m:r>
                                    <a:rPr lang="en-US" altLang="ja-JP" sz="1400" i="1">
                                      <a:latin typeface="Cambria Math" panose="02040503050406030204" pitchFamily="18" charset="0"/>
                                    </a:rPr>
                                    <m:t>10</m:t>
                                  </m:r>
                                </m:sub>
                                <m:sup/>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m:t>
                                      </m:r>
                                    </m:e>
                                    <m:sub>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𝑌</m:t>
                                          </m:r>
                                        </m:e>
                                        <m:sub>
                                          <m:r>
                                            <a:rPr lang="en-US" altLang="ja-JP" sz="1400" i="1">
                                              <a:latin typeface="Cambria Math" panose="02040503050406030204" pitchFamily="18" charset="0"/>
                                            </a:rPr>
                                            <m:t>𝑖</m:t>
                                          </m:r>
                                        </m:sub>
                                      </m:sSub>
                                    </m:sub>
                                  </m:sSub>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m:t>
                                      </m:r>
                                      <m:f>
                                        <m:fPr>
                                          <m:ctrlPr>
                                            <a:rPr lang="en-US" altLang="ja-JP" sz="1400" i="1">
                                              <a:latin typeface="Cambria Math" panose="02040503050406030204" pitchFamily="18" charset="0"/>
                                            </a:rPr>
                                          </m:ctrlPr>
                                        </m:fPr>
                                        <m:num>
                                          <m:r>
                                            <m:rPr>
                                              <m:sty m:val="p"/>
                                            </m:rPr>
                                            <a:rPr lang="en-US" altLang="ja-JP" sz="1400">
                                              <a:latin typeface="Cambria Math" panose="02040503050406030204" pitchFamily="18" charset="0"/>
                                            </a:rPr>
                                            <m:t>exp</m:t>
                                          </m:r>
                                          <m:r>
                                            <a:rPr lang="en-US" altLang="ja-JP" sz="1400" i="1">
                                              <a:latin typeface="Cambria Math" panose="02040503050406030204" pitchFamily="18" charset="0"/>
                                            </a:rPr>
                                            <m:t>⁡(</m:t>
                                          </m:r>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ea typeface="Cambria Math" panose="02040503050406030204" pitchFamily="18" charset="0"/>
                                                </a:rPr>
                                                <m:t>𝛽</m:t>
                                              </m:r>
                                            </m:e>
                                            <m:sub>
                                              <m:r>
                                                <a:rPr lang="en-US" altLang="ja-JP" sz="1400" i="1">
                                                  <a:latin typeface="Cambria Math" panose="02040503050406030204" pitchFamily="18" charset="0"/>
                                                </a:rPr>
                                                <m:t>0</m:t>
                                              </m:r>
                                            </m:sub>
                                            <m:sup>
                                              <m:r>
                                                <a:rPr lang="en-US" altLang="ja-JP" sz="1400" i="1">
                                                  <a:latin typeface="Cambria Math" panose="02040503050406030204" pitchFamily="18" charset="0"/>
                                                </a:rPr>
                                                <m:t>∗</m:t>
                                              </m:r>
                                            </m:sup>
                                          </m:sSubSup>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ea typeface="Cambria Math" panose="02040503050406030204" pitchFamily="18" charset="0"/>
                                                    </a:rPr>
                                                    <m:t>𝛽</m:t>
                                                  </m:r>
                                                </m:e>
                                                <m:sub>
                                                  <m:r>
                                                    <a:rPr lang="en-US" altLang="ja-JP" sz="1400" i="1">
                                                      <a:latin typeface="Cambria Math" panose="02040503050406030204" pitchFamily="18" charset="0"/>
                                                    </a:rPr>
                                                    <m:t>1</m:t>
                                                  </m:r>
                                                </m:sub>
                                                <m:sup>
                                                  <m:r>
                                                    <a:rPr lang="en-US" altLang="ja-JP" sz="1400" i="1">
                                                      <a:latin typeface="Cambria Math" panose="02040503050406030204" pitchFamily="18" charset="0"/>
                                                    </a:rPr>
                                                    <m:t>∗</m:t>
                                                  </m:r>
                                                </m:sup>
                                              </m:sSubSup>
                                              <m:r>
                                                <a:rPr lang="en-US" altLang="ja-JP" sz="1400" i="1">
                                                  <a:latin typeface="Cambria Math" panose="02040503050406030204" pitchFamily="18" charset="0"/>
                                                </a:rPr>
                                                <m:t>𝑥</m:t>
                                              </m:r>
                                            </m:e>
                                            <m:sub>
                                              <m:r>
                                                <a:rPr lang="en-US" altLang="ja-JP" sz="1400" i="1">
                                                  <a:latin typeface="Cambria Math" panose="02040503050406030204" pitchFamily="18" charset="0"/>
                                                </a:rPr>
                                                <m:t>𝑖</m:t>
                                              </m:r>
                                              <m:r>
                                                <a:rPr lang="en-US" altLang="ja-JP" sz="1400" i="1">
                                                  <a:latin typeface="Cambria Math" panose="02040503050406030204" pitchFamily="18" charset="0"/>
                                                </a:rPr>
                                                <m:t>1</m:t>
                                              </m:r>
                                            </m:sub>
                                          </m:sSub>
                                          <m:r>
                                            <a:rPr lang="en-US" altLang="ja-JP" sz="1400" i="1">
                                              <a:latin typeface="Cambria Math" panose="02040503050406030204" pitchFamily="18" charset="0"/>
                                            </a:rPr>
                                            <m:t>)</m:t>
                                          </m:r>
                                        </m:num>
                                        <m:den>
                                          <m:r>
                                            <a:rPr lang="en-US" altLang="ja-JP" sz="1400" i="1">
                                              <a:latin typeface="Cambria Math" panose="02040503050406030204" pitchFamily="18" charset="0"/>
                                            </a:rPr>
                                            <m:t>1+</m:t>
                                          </m:r>
                                          <m:r>
                                            <m:rPr>
                                              <m:sty m:val="p"/>
                                            </m:rPr>
                                            <a:rPr lang="en-US" altLang="ja-JP" sz="1400">
                                              <a:latin typeface="Cambria Math" panose="02040503050406030204" pitchFamily="18" charset="0"/>
                                            </a:rPr>
                                            <m:t>exp</m:t>
                                          </m:r>
                                          <m:r>
                                            <a:rPr lang="en-US" altLang="ja-JP" sz="1400" i="1">
                                              <a:latin typeface="Cambria Math" panose="02040503050406030204" pitchFamily="18" charset="0"/>
                                            </a:rPr>
                                            <m:t>⁡(</m:t>
                                          </m:r>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ea typeface="Cambria Math" panose="02040503050406030204" pitchFamily="18" charset="0"/>
                                                </a:rPr>
                                                <m:t>𝛽</m:t>
                                              </m:r>
                                            </m:e>
                                            <m:sub>
                                              <m:r>
                                                <a:rPr lang="en-US" altLang="ja-JP" sz="1400" i="1">
                                                  <a:latin typeface="Cambria Math" panose="02040503050406030204" pitchFamily="18" charset="0"/>
                                                </a:rPr>
                                                <m:t>0</m:t>
                                              </m:r>
                                            </m:sub>
                                            <m:sup>
                                              <m:r>
                                                <a:rPr lang="en-US" altLang="ja-JP" sz="1400" i="1">
                                                  <a:latin typeface="Cambria Math" panose="02040503050406030204" pitchFamily="18" charset="0"/>
                                                </a:rPr>
                                                <m:t>∗</m:t>
                                              </m:r>
                                            </m:sup>
                                          </m:sSubSup>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ea typeface="Cambria Math" panose="02040503050406030204" pitchFamily="18" charset="0"/>
                                                    </a:rPr>
                                                    <m:t>𝛽</m:t>
                                                  </m:r>
                                                </m:e>
                                                <m:sub>
                                                  <m:r>
                                                    <a:rPr lang="en-US" altLang="ja-JP" sz="1400" i="1">
                                                      <a:latin typeface="Cambria Math" panose="02040503050406030204" pitchFamily="18" charset="0"/>
                                                    </a:rPr>
                                                    <m:t>1</m:t>
                                                  </m:r>
                                                </m:sub>
                                                <m:sup>
                                                  <m:r>
                                                    <a:rPr lang="en-US" altLang="ja-JP" sz="1400" i="1">
                                                      <a:latin typeface="Cambria Math" panose="02040503050406030204" pitchFamily="18" charset="0"/>
                                                    </a:rPr>
                                                    <m:t>∗</m:t>
                                                  </m:r>
                                                </m:sup>
                                              </m:sSubSup>
                                              <m:r>
                                                <a:rPr lang="en-US" altLang="ja-JP" sz="1400" i="1">
                                                  <a:latin typeface="Cambria Math" panose="02040503050406030204" pitchFamily="18" charset="0"/>
                                                </a:rPr>
                                                <m:t>𝑥</m:t>
                                              </m:r>
                                            </m:e>
                                            <m:sub>
                                              <m:r>
                                                <a:rPr lang="en-US" altLang="ja-JP" sz="1400" i="1">
                                                  <a:latin typeface="Cambria Math" panose="02040503050406030204" pitchFamily="18" charset="0"/>
                                                </a:rPr>
                                                <m:t>𝑖</m:t>
                                              </m:r>
                                              <m:r>
                                                <a:rPr lang="en-US" altLang="ja-JP" sz="1400" i="1">
                                                  <a:latin typeface="Cambria Math" panose="02040503050406030204" pitchFamily="18" charset="0"/>
                                                </a:rPr>
                                                <m:t>1</m:t>
                                              </m:r>
                                            </m:sub>
                                          </m:sSub>
                                          <m:r>
                                            <a:rPr lang="en-US" altLang="ja-JP" sz="1400" i="1">
                                              <a:latin typeface="Cambria Math" panose="02040503050406030204" pitchFamily="18" charset="0"/>
                                            </a:rPr>
                                            <m:t>)</m:t>
                                          </m:r>
                                        </m:den>
                                      </m:f>
                                      <m:r>
                                        <a:rPr lang="en-US" altLang="ja-JP" sz="1400" i="1">
                                          <a:latin typeface="Cambria Math" panose="02040503050406030204" pitchFamily="18" charset="0"/>
                                        </a:rPr>
                                        <m:t>}</m:t>
                                      </m:r>
                                    </m:e>
                                    <m:sup>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𝑌</m:t>
                                          </m:r>
                                        </m:e>
                                        <m:sub>
                                          <m:r>
                                            <a:rPr lang="en-US" altLang="ja-JP" sz="1400" i="1">
                                              <a:latin typeface="Cambria Math" panose="02040503050406030204" pitchFamily="18" charset="0"/>
                                            </a:rPr>
                                            <m:t>𝑖</m:t>
                                          </m:r>
                                        </m:sub>
                                      </m:sSub>
                                    </m:sup>
                                  </m:sSup>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(1−{</m:t>
                                      </m:r>
                                      <m:f>
                                        <m:fPr>
                                          <m:ctrlPr>
                                            <a:rPr lang="en-US" altLang="ja-JP" sz="1400" i="1">
                                              <a:latin typeface="Cambria Math" panose="02040503050406030204" pitchFamily="18" charset="0"/>
                                            </a:rPr>
                                          </m:ctrlPr>
                                        </m:fPr>
                                        <m:num>
                                          <m:r>
                                            <m:rPr>
                                              <m:sty m:val="p"/>
                                            </m:rPr>
                                            <a:rPr lang="en-US" altLang="ja-JP" sz="1400">
                                              <a:latin typeface="Cambria Math" panose="02040503050406030204" pitchFamily="18" charset="0"/>
                                            </a:rPr>
                                            <m:t>exp</m:t>
                                          </m:r>
                                          <m:r>
                                            <a:rPr lang="en-US" altLang="ja-JP" sz="1400" i="1">
                                              <a:latin typeface="Cambria Math" panose="02040503050406030204" pitchFamily="18" charset="0"/>
                                            </a:rPr>
                                            <m:t>⁡(</m:t>
                                          </m:r>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ea typeface="Cambria Math" panose="02040503050406030204" pitchFamily="18" charset="0"/>
                                                </a:rPr>
                                                <m:t>𝛽</m:t>
                                              </m:r>
                                            </m:e>
                                            <m:sub>
                                              <m:r>
                                                <a:rPr lang="en-US" altLang="ja-JP" sz="1400" i="1">
                                                  <a:latin typeface="Cambria Math" panose="02040503050406030204" pitchFamily="18" charset="0"/>
                                                </a:rPr>
                                                <m:t>0</m:t>
                                              </m:r>
                                            </m:sub>
                                            <m:sup>
                                              <m:r>
                                                <a:rPr lang="en-US" altLang="ja-JP" sz="1400" i="1">
                                                  <a:latin typeface="Cambria Math" panose="02040503050406030204" pitchFamily="18" charset="0"/>
                                                </a:rPr>
                                                <m:t>∗</m:t>
                                              </m:r>
                                            </m:sup>
                                          </m:sSubSup>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ea typeface="Cambria Math" panose="02040503050406030204" pitchFamily="18" charset="0"/>
                                                    </a:rPr>
                                                    <m:t>𝛽</m:t>
                                                  </m:r>
                                                </m:e>
                                                <m:sub>
                                                  <m:r>
                                                    <a:rPr lang="en-US" altLang="ja-JP" sz="1400" i="1">
                                                      <a:latin typeface="Cambria Math" panose="02040503050406030204" pitchFamily="18" charset="0"/>
                                                    </a:rPr>
                                                    <m:t>1</m:t>
                                                  </m:r>
                                                </m:sub>
                                                <m:sup>
                                                  <m:r>
                                                    <a:rPr lang="en-US" altLang="ja-JP" sz="1400" i="1">
                                                      <a:latin typeface="Cambria Math" panose="02040503050406030204" pitchFamily="18" charset="0"/>
                                                    </a:rPr>
                                                    <m:t>∗</m:t>
                                                  </m:r>
                                                </m:sup>
                                              </m:sSubSup>
                                              <m:r>
                                                <a:rPr lang="en-US" altLang="ja-JP" sz="1400" i="1">
                                                  <a:latin typeface="Cambria Math" panose="02040503050406030204" pitchFamily="18" charset="0"/>
                                                </a:rPr>
                                                <m:t>𝑥</m:t>
                                              </m:r>
                                            </m:e>
                                            <m:sub>
                                              <m:r>
                                                <a:rPr lang="en-US" altLang="ja-JP" sz="1400" i="1">
                                                  <a:latin typeface="Cambria Math" panose="02040503050406030204" pitchFamily="18" charset="0"/>
                                                </a:rPr>
                                                <m:t>𝑖</m:t>
                                              </m:r>
                                              <m:r>
                                                <a:rPr lang="en-US" altLang="ja-JP" sz="1400" i="1">
                                                  <a:latin typeface="Cambria Math" panose="02040503050406030204" pitchFamily="18" charset="0"/>
                                                </a:rPr>
                                                <m:t>1</m:t>
                                              </m:r>
                                            </m:sub>
                                          </m:sSub>
                                          <m:r>
                                            <a:rPr lang="en-US" altLang="ja-JP" sz="1400" i="1">
                                              <a:latin typeface="Cambria Math" panose="02040503050406030204" pitchFamily="18" charset="0"/>
                                            </a:rPr>
                                            <m:t>)</m:t>
                                          </m:r>
                                        </m:num>
                                        <m:den>
                                          <m:r>
                                            <a:rPr lang="en-US" altLang="ja-JP" sz="1400" i="1">
                                              <a:latin typeface="Cambria Math" panose="02040503050406030204" pitchFamily="18" charset="0"/>
                                            </a:rPr>
                                            <m:t>1+</m:t>
                                          </m:r>
                                          <m:r>
                                            <m:rPr>
                                              <m:sty m:val="p"/>
                                            </m:rPr>
                                            <a:rPr lang="en-US" altLang="ja-JP" sz="1400">
                                              <a:latin typeface="Cambria Math" panose="02040503050406030204" pitchFamily="18" charset="0"/>
                                            </a:rPr>
                                            <m:t>exp</m:t>
                                          </m:r>
                                          <m:r>
                                            <a:rPr lang="en-US" altLang="ja-JP" sz="1400" i="1">
                                              <a:latin typeface="Cambria Math" panose="02040503050406030204" pitchFamily="18" charset="0"/>
                                            </a:rPr>
                                            <m:t>⁡(</m:t>
                                          </m:r>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ea typeface="Cambria Math" panose="02040503050406030204" pitchFamily="18" charset="0"/>
                                                </a:rPr>
                                                <m:t>𝛽</m:t>
                                              </m:r>
                                            </m:e>
                                            <m:sub>
                                              <m:r>
                                                <a:rPr lang="en-US" altLang="ja-JP" sz="1400" i="1">
                                                  <a:latin typeface="Cambria Math" panose="02040503050406030204" pitchFamily="18" charset="0"/>
                                                </a:rPr>
                                                <m:t>0</m:t>
                                              </m:r>
                                            </m:sub>
                                            <m:sup>
                                              <m:r>
                                                <a:rPr lang="en-US" altLang="ja-JP" sz="1400" i="1">
                                                  <a:latin typeface="Cambria Math" panose="02040503050406030204" pitchFamily="18" charset="0"/>
                                                </a:rPr>
                                                <m:t>∗</m:t>
                                              </m:r>
                                            </m:sup>
                                          </m:sSubSup>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ea typeface="Cambria Math" panose="02040503050406030204" pitchFamily="18" charset="0"/>
                                                    </a:rPr>
                                                    <m:t>𝛽</m:t>
                                                  </m:r>
                                                </m:e>
                                                <m:sub>
                                                  <m:r>
                                                    <a:rPr lang="en-US" altLang="ja-JP" sz="1400" i="1">
                                                      <a:latin typeface="Cambria Math" panose="02040503050406030204" pitchFamily="18" charset="0"/>
                                                    </a:rPr>
                                                    <m:t>1</m:t>
                                                  </m:r>
                                                </m:sub>
                                                <m:sup>
                                                  <m:r>
                                                    <a:rPr lang="en-US" altLang="ja-JP" sz="1400" i="1">
                                                      <a:latin typeface="Cambria Math" panose="02040503050406030204" pitchFamily="18" charset="0"/>
                                                    </a:rPr>
                                                    <m:t>∗</m:t>
                                                  </m:r>
                                                </m:sup>
                                              </m:sSubSup>
                                              <m:r>
                                                <a:rPr lang="en-US" altLang="ja-JP" sz="1400" i="1">
                                                  <a:latin typeface="Cambria Math" panose="02040503050406030204" pitchFamily="18" charset="0"/>
                                                </a:rPr>
                                                <m:t>𝑥</m:t>
                                              </m:r>
                                            </m:e>
                                            <m:sub>
                                              <m:r>
                                                <a:rPr lang="en-US" altLang="ja-JP" sz="1400" i="1">
                                                  <a:latin typeface="Cambria Math" panose="02040503050406030204" pitchFamily="18" charset="0"/>
                                                </a:rPr>
                                                <m:t>𝑖</m:t>
                                              </m:r>
                                              <m:r>
                                                <a:rPr lang="en-US" altLang="ja-JP" sz="1400" i="1">
                                                  <a:latin typeface="Cambria Math" panose="02040503050406030204" pitchFamily="18" charset="0"/>
                                                </a:rPr>
                                                <m:t>1</m:t>
                                              </m:r>
                                            </m:sub>
                                          </m:sSub>
                                          <m:r>
                                            <a:rPr lang="en-US" altLang="ja-JP" sz="1400" i="1">
                                              <a:latin typeface="Cambria Math" panose="02040503050406030204" pitchFamily="18" charset="0"/>
                                            </a:rPr>
                                            <m:t>)</m:t>
                                          </m:r>
                                        </m:den>
                                      </m:f>
                                      <m:r>
                                        <a:rPr lang="en-US" altLang="ja-JP" sz="1400" i="1">
                                          <a:latin typeface="Cambria Math" panose="02040503050406030204" pitchFamily="18" charset="0"/>
                                        </a:rPr>
                                        <m:t>})</m:t>
                                      </m:r>
                                    </m:e>
                                    <m:sup>
                                      <m:r>
                                        <a:rPr lang="en-US" altLang="ja-JP" sz="1400" i="1">
                                          <a:latin typeface="Cambria Math" panose="02040503050406030204" pitchFamily="18" charset="0"/>
                                        </a:rPr>
                                        <m:t>10−</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𝑌</m:t>
                                          </m:r>
                                        </m:e>
                                        <m:sub>
                                          <m:r>
                                            <a:rPr lang="en-US" altLang="ja-JP" sz="1400" i="1">
                                              <a:latin typeface="Cambria Math" panose="02040503050406030204" pitchFamily="18" charset="0"/>
                                            </a:rPr>
                                            <m:t>𝑖</m:t>
                                          </m:r>
                                        </m:sub>
                                      </m:sSub>
                                    </m:sup>
                                  </m:sSup>
                                </m:e>
                              </m:sPre>
                            </m:e>
                          </m:nary>
                          <m:r>
                            <a:rPr lang="ja-JP" altLang="en-US" sz="1400" i="1">
                              <a:latin typeface="Cambria Math" panose="02040503050406030204" pitchFamily="18" charset="0"/>
                            </a:rPr>
                            <m:t>・</m:t>
                          </m:r>
                          <m:r>
                            <a:rPr lang="en-US" altLang="ja-JP" sz="1400" i="1">
                              <a:latin typeface="Cambria Math" panose="02040503050406030204" pitchFamily="18" charset="0"/>
                            </a:rPr>
                            <m:t>𝐶</m:t>
                          </m:r>
                          <m:r>
                            <m:rPr>
                              <m:nor/>
                            </m:rPr>
                            <a:rPr lang="en-US" altLang="ja-JP" sz="1400" dirty="0"/>
                            <m:t> </m:t>
                          </m:r>
                        </m:num>
                        <m:den>
                          <m:r>
                            <a:rPr lang="en-US" altLang="ja-JP" sz="1400" i="1">
                              <a:latin typeface="Cambria Math" panose="02040503050406030204" pitchFamily="18" charset="0"/>
                            </a:rPr>
                            <m:t>𝐶</m:t>
                          </m:r>
                          <m:nary>
                            <m:naryPr>
                              <m:chr m:val="∬"/>
                              <m:ctrlPr>
                                <a:rPr lang="en-US" altLang="ja-JP" sz="1400" i="1" smtClean="0">
                                  <a:latin typeface="Cambria Math" panose="02040503050406030204" pitchFamily="18" charset="0"/>
                                </a:rPr>
                              </m:ctrlPr>
                            </m:naryPr>
                            <m:sub/>
                            <m:sup/>
                            <m:e>
                              <m:nary>
                                <m:naryPr>
                                  <m:chr m:val="∏"/>
                                  <m:ctrlPr>
                                    <a:rPr lang="en-US" altLang="ja-JP" sz="1400" i="1">
                                      <a:latin typeface="Cambria Math" panose="02040503050406030204" pitchFamily="18" charset="0"/>
                                    </a:rPr>
                                  </m:ctrlPr>
                                </m:naryPr>
                                <m:sub>
                                  <m:r>
                                    <m:rPr>
                                      <m:brk m:alnAt="23"/>
                                    </m:rPr>
                                    <a:rPr lang="en-US" altLang="ja-JP" sz="1400" i="1">
                                      <a:latin typeface="Cambria Math" panose="02040503050406030204" pitchFamily="18" charset="0"/>
                                    </a:rPr>
                                    <m:t>𝑖</m:t>
                                  </m:r>
                                  <m:r>
                                    <a:rPr lang="en-US" altLang="ja-JP" sz="1400" i="1">
                                      <a:latin typeface="Cambria Math" panose="02040503050406030204" pitchFamily="18" charset="0"/>
                                    </a:rPr>
                                    <m:t>=0</m:t>
                                  </m:r>
                                </m:sub>
                                <m:sup>
                                  <m:r>
                                    <a:rPr lang="en-US" altLang="ja-JP" sz="1400" i="1">
                                      <a:latin typeface="Cambria Math" panose="02040503050406030204" pitchFamily="18" charset="0"/>
                                    </a:rPr>
                                    <m:t>𝑁</m:t>
                                  </m:r>
                                </m:sup>
                                <m:e>
                                  <m:sPre>
                                    <m:sPrePr>
                                      <m:ctrlPr>
                                        <a:rPr lang="en-US" altLang="ja-JP" sz="1400" i="1">
                                          <a:latin typeface="Cambria Math" panose="02040503050406030204" pitchFamily="18" charset="0"/>
                                        </a:rPr>
                                      </m:ctrlPr>
                                    </m:sPrePr>
                                    <m:sub>
                                      <m:r>
                                        <a:rPr lang="en-US" altLang="ja-JP" sz="1400" i="1">
                                          <a:latin typeface="Cambria Math" panose="02040503050406030204" pitchFamily="18" charset="0"/>
                                        </a:rPr>
                                        <m:t>10</m:t>
                                      </m:r>
                                    </m:sub>
                                    <m:sup/>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m:t>
                                          </m:r>
                                        </m:e>
                                        <m:sub>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𝑌</m:t>
                                              </m:r>
                                            </m:e>
                                            <m:sub>
                                              <m:r>
                                                <a:rPr lang="en-US" altLang="ja-JP" sz="1400" i="1">
                                                  <a:latin typeface="Cambria Math" panose="02040503050406030204" pitchFamily="18" charset="0"/>
                                                </a:rPr>
                                                <m:t>𝑖</m:t>
                                              </m:r>
                                            </m:sub>
                                          </m:sSub>
                                        </m:sub>
                                      </m:sSub>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m:t>
                                          </m:r>
                                          <m:f>
                                            <m:fPr>
                                              <m:ctrlPr>
                                                <a:rPr lang="en-US" altLang="ja-JP" sz="1400" i="1">
                                                  <a:latin typeface="Cambria Math" panose="02040503050406030204" pitchFamily="18" charset="0"/>
                                                </a:rPr>
                                              </m:ctrlPr>
                                            </m:fPr>
                                            <m:num>
                                              <m:r>
                                                <m:rPr>
                                                  <m:sty m:val="p"/>
                                                </m:rPr>
                                                <a:rPr lang="en-US" altLang="ja-JP" sz="1400">
                                                  <a:latin typeface="Cambria Math" panose="02040503050406030204" pitchFamily="18" charset="0"/>
                                                </a:rPr>
                                                <m:t>exp</m:t>
                                              </m:r>
                                              <m:r>
                                                <a:rPr lang="en-US" altLang="ja-JP" sz="1400" i="1">
                                                  <a:latin typeface="Cambria Math" panose="02040503050406030204" pitchFamily="18" charset="0"/>
                                                </a:rPr>
                                                <m:t>⁡(</m:t>
                                              </m:r>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ea typeface="Cambria Math" panose="02040503050406030204" pitchFamily="18" charset="0"/>
                                                    </a:rPr>
                                                    <m:t>𝛽</m:t>
                                                  </m:r>
                                                </m:e>
                                                <m:sub>
                                                  <m:r>
                                                    <a:rPr lang="en-US" altLang="ja-JP" sz="1400" i="1">
                                                      <a:latin typeface="Cambria Math" panose="02040503050406030204" pitchFamily="18" charset="0"/>
                                                    </a:rPr>
                                                    <m:t>0</m:t>
                                                  </m:r>
                                                </m:sub>
                                                <m:sup/>
                                              </m:sSubSup>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ea typeface="Cambria Math" panose="02040503050406030204" pitchFamily="18" charset="0"/>
                                                        </a:rPr>
                                                        <m:t>𝛽</m:t>
                                                      </m:r>
                                                    </m:e>
                                                    <m:sub>
                                                      <m:r>
                                                        <a:rPr lang="en-US" altLang="ja-JP" sz="1400" i="1">
                                                          <a:latin typeface="Cambria Math" panose="02040503050406030204" pitchFamily="18" charset="0"/>
                                                        </a:rPr>
                                                        <m:t>1</m:t>
                                                      </m:r>
                                                    </m:sub>
                                                    <m:sup/>
                                                  </m:sSubSup>
                                                  <m:r>
                                                    <a:rPr lang="en-US" altLang="ja-JP" sz="1400" i="1">
                                                      <a:latin typeface="Cambria Math" panose="02040503050406030204" pitchFamily="18" charset="0"/>
                                                    </a:rPr>
                                                    <m:t>𝑥</m:t>
                                                  </m:r>
                                                </m:e>
                                                <m:sub>
                                                  <m:r>
                                                    <a:rPr lang="en-US" altLang="ja-JP" sz="1400" i="1">
                                                      <a:latin typeface="Cambria Math" panose="02040503050406030204" pitchFamily="18" charset="0"/>
                                                    </a:rPr>
                                                    <m:t>𝑖</m:t>
                                                  </m:r>
                                                  <m:r>
                                                    <a:rPr lang="en-US" altLang="ja-JP" sz="1400" i="1">
                                                      <a:latin typeface="Cambria Math" panose="02040503050406030204" pitchFamily="18" charset="0"/>
                                                    </a:rPr>
                                                    <m:t>1</m:t>
                                                  </m:r>
                                                </m:sub>
                                              </m:sSub>
                                              <m:r>
                                                <a:rPr lang="en-US" altLang="ja-JP" sz="1400" i="1">
                                                  <a:latin typeface="Cambria Math" panose="02040503050406030204" pitchFamily="18" charset="0"/>
                                                </a:rPr>
                                                <m:t>)</m:t>
                                              </m:r>
                                            </m:num>
                                            <m:den>
                                              <m:r>
                                                <a:rPr lang="en-US" altLang="ja-JP" sz="1400" i="1">
                                                  <a:latin typeface="Cambria Math" panose="02040503050406030204" pitchFamily="18" charset="0"/>
                                                </a:rPr>
                                                <m:t>1+</m:t>
                                              </m:r>
                                              <m:r>
                                                <m:rPr>
                                                  <m:sty m:val="p"/>
                                                </m:rPr>
                                                <a:rPr lang="en-US" altLang="ja-JP" sz="1400">
                                                  <a:latin typeface="Cambria Math" panose="02040503050406030204" pitchFamily="18" charset="0"/>
                                                </a:rPr>
                                                <m:t>exp</m:t>
                                              </m:r>
                                              <m:r>
                                                <a:rPr lang="en-US" altLang="ja-JP" sz="1400" i="1">
                                                  <a:latin typeface="Cambria Math" panose="02040503050406030204" pitchFamily="18" charset="0"/>
                                                </a:rPr>
                                                <m:t>⁡(</m:t>
                                              </m:r>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ea typeface="Cambria Math" panose="02040503050406030204" pitchFamily="18" charset="0"/>
                                                    </a:rPr>
                                                    <m:t>𝛽</m:t>
                                                  </m:r>
                                                </m:e>
                                                <m:sub>
                                                  <m:r>
                                                    <a:rPr lang="en-US" altLang="ja-JP" sz="1400" i="1">
                                                      <a:latin typeface="Cambria Math" panose="02040503050406030204" pitchFamily="18" charset="0"/>
                                                    </a:rPr>
                                                    <m:t>0</m:t>
                                                  </m:r>
                                                </m:sub>
                                                <m:sup/>
                                              </m:sSubSup>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ea typeface="Cambria Math" panose="02040503050406030204" pitchFamily="18" charset="0"/>
                                                        </a:rPr>
                                                        <m:t>𝛽</m:t>
                                                      </m:r>
                                                    </m:e>
                                                    <m:sub>
                                                      <m:r>
                                                        <a:rPr lang="en-US" altLang="ja-JP" sz="1400" i="1">
                                                          <a:latin typeface="Cambria Math" panose="02040503050406030204" pitchFamily="18" charset="0"/>
                                                        </a:rPr>
                                                        <m:t>1</m:t>
                                                      </m:r>
                                                    </m:sub>
                                                    <m:sup/>
                                                  </m:sSubSup>
                                                  <m:r>
                                                    <a:rPr lang="en-US" altLang="ja-JP" sz="1400" i="1">
                                                      <a:latin typeface="Cambria Math" panose="02040503050406030204" pitchFamily="18" charset="0"/>
                                                    </a:rPr>
                                                    <m:t>𝑥</m:t>
                                                  </m:r>
                                                </m:e>
                                                <m:sub>
                                                  <m:r>
                                                    <a:rPr lang="en-US" altLang="ja-JP" sz="1400" i="1">
                                                      <a:latin typeface="Cambria Math" panose="02040503050406030204" pitchFamily="18" charset="0"/>
                                                    </a:rPr>
                                                    <m:t>𝑖</m:t>
                                                  </m:r>
                                                  <m:r>
                                                    <a:rPr lang="en-US" altLang="ja-JP" sz="1400" i="1">
                                                      <a:latin typeface="Cambria Math" panose="02040503050406030204" pitchFamily="18" charset="0"/>
                                                    </a:rPr>
                                                    <m:t>1</m:t>
                                                  </m:r>
                                                </m:sub>
                                              </m:sSub>
                                              <m:r>
                                                <a:rPr lang="en-US" altLang="ja-JP" sz="1400" i="1">
                                                  <a:latin typeface="Cambria Math" panose="02040503050406030204" pitchFamily="18" charset="0"/>
                                                </a:rPr>
                                                <m:t>)</m:t>
                                              </m:r>
                                            </m:den>
                                          </m:f>
                                          <m:r>
                                            <a:rPr lang="en-US" altLang="ja-JP" sz="1400" i="1">
                                              <a:latin typeface="Cambria Math" panose="02040503050406030204" pitchFamily="18" charset="0"/>
                                            </a:rPr>
                                            <m:t>}</m:t>
                                          </m:r>
                                        </m:e>
                                        <m:sup>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𝑌</m:t>
                                              </m:r>
                                            </m:e>
                                            <m:sub>
                                              <m:r>
                                                <a:rPr lang="en-US" altLang="ja-JP" sz="1400" i="1">
                                                  <a:latin typeface="Cambria Math" panose="02040503050406030204" pitchFamily="18" charset="0"/>
                                                </a:rPr>
                                                <m:t>𝑖</m:t>
                                              </m:r>
                                            </m:sub>
                                          </m:sSub>
                                        </m:sup>
                                      </m:sSup>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(1−{</m:t>
                                          </m:r>
                                          <m:f>
                                            <m:fPr>
                                              <m:ctrlPr>
                                                <a:rPr lang="en-US" altLang="ja-JP" sz="1400" i="1">
                                                  <a:latin typeface="Cambria Math" panose="02040503050406030204" pitchFamily="18" charset="0"/>
                                                </a:rPr>
                                              </m:ctrlPr>
                                            </m:fPr>
                                            <m:num>
                                              <m:r>
                                                <m:rPr>
                                                  <m:sty m:val="p"/>
                                                </m:rPr>
                                                <a:rPr lang="en-US" altLang="ja-JP" sz="1400">
                                                  <a:latin typeface="Cambria Math" panose="02040503050406030204" pitchFamily="18" charset="0"/>
                                                </a:rPr>
                                                <m:t>exp</m:t>
                                              </m:r>
                                              <m:r>
                                                <a:rPr lang="en-US" altLang="ja-JP" sz="1400" i="1">
                                                  <a:latin typeface="Cambria Math" panose="02040503050406030204" pitchFamily="18" charset="0"/>
                                                </a:rPr>
                                                <m:t>⁡(</m:t>
                                              </m:r>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ea typeface="Cambria Math" panose="02040503050406030204" pitchFamily="18" charset="0"/>
                                                    </a:rPr>
                                                    <m:t>𝛽</m:t>
                                                  </m:r>
                                                </m:e>
                                                <m:sub>
                                                  <m:r>
                                                    <a:rPr lang="en-US" altLang="ja-JP" sz="1400" i="1">
                                                      <a:latin typeface="Cambria Math" panose="02040503050406030204" pitchFamily="18" charset="0"/>
                                                    </a:rPr>
                                                    <m:t>0</m:t>
                                                  </m:r>
                                                </m:sub>
                                                <m:sup/>
                                              </m:sSubSup>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ea typeface="Cambria Math" panose="02040503050406030204" pitchFamily="18" charset="0"/>
                                                        </a:rPr>
                                                        <m:t>𝛽</m:t>
                                                      </m:r>
                                                    </m:e>
                                                    <m:sub>
                                                      <m:r>
                                                        <a:rPr lang="en-US" altLang="ja-JP" sz="1400" i="1">
                                                          <a:latin typeface="Cambria Math" panose="02040503050406030204" pitchFamily="18" charset="0"/>
                                                        </a:rPr>
                                                        <m:t>1</m:t>
                                                      </m:r>
                                                    </m:sub>
                                                    <m:sup/>
                                                  </m:sSubSup>
                                                  <m:r>
                                                    <a:rPr lang="en-US" altLang="ja-JP" sz="1400" i="1">
                                                      <a:latin typeface="Cambria Math" panose="02040503050406030204" pitchFamily="18" charset="0"/>
                                                    </a:rPr>
                                                    <m:t>𝑥</m:t>
                                                  </m:r>
                                                </m:e>
                                                <m:sub>
                                                  <m:r>
                                                    <a:rPr lang="en-US" altLang="ja-JP" sz="1400" i="1">
                                                      <a:latin typeface="Cambria Math" panose="02040503050406030204" pitchFamily="18" charset="0"/>
                                                    </a:rPr>
                                                    <m:t>𝑖</m:t>
                                                  </m:r>
                                                  <m:r>
                                                    <a:rPr lang="en-US" altLang="ja-JP" sz="1400" i="1">
                                                      <a:latin typeface="Cambria Math" panose="02040503050406030204" pitchFamily="18" charset="0"/>
                                                    </a:rPr>
                                                    <m:t>1</m:t>
                                                  </m:r>
                                                </m:sub>
                                              </m:sSub>
                                              <m:r>
                                                <a:rPr lang="en-US" altLang="ja-JP" sz="1400" i="1">
                                                  <a:latin typeface="Cambria Math" panose="02040503050406030204" pitchFamily="18" charset="0"/>
                                                </a:rPr>
                                                <m:t>)</m:t>
                                              </m:r>
                                            </m:num>
                                            <m:den>
                                              <m:r>
                                                <a:rPr lang="en-US" altLang="ja-JP" sz="1400" i="1">
                                                  <a:latin typeface="Cambria Math" panose="02040503050406030204" pitchFamily="18" charset="0"/>
                                                </a:rPr>
                                                <m:t>1+</m:t>
                                              </m:r>
                                              <m:r>
                                                <m:rPr>
                                                  <m:sty m:val="p"/>
                                                </m:rPr>
                                                <a:rPr lang="en-US" altLang="ja-JP" sz="1400">
                                                  <a:latin typeface="Cambria Math" panose="02040503050406030204" pitchFamily="18" charset="0"/>
                                                </a:rPr>
                                                <m:t>exp</m:t>
                                              </m:r>
                                              <m:r>
                                                <a:rPr lang="en-US" altLang="ja-JP" sz="1400" i="1">
                                                  <a:latin typeface="Cambria Math" panose="02040503050406030204" pitchFamily="18" charset="0"/>
                                                </a:rPr>
                                                <m:t>⁡(</m:t>
                                              </m:r>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ea typeface="Cambria Math" panose="02040503050406030204" pitchFamily="18" charset="0"/>
                                                    </a:rPr>
                                                    <m:t>𝛽</m:t>
                                                  </m:r>
                                                </m:e>
                                                <m:sub>
                                                  <m:r>
                                                    <a:rPr lang="en-US" altLang="ja-JP" sz="1400" i="1">
                                                      <a:latin typeface="Cambria Math" panose="02040503050406030204" pitchFamily="18" charset="0"/>
                                                    </a:rPr>
                                                    <m:t>0</m:t>
                                                  </m:r>
                                                </m:sub>
                                                <m:sup/>
                                              </m:sSubSup>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ea typeface="Cambria Math" panose="02040503050406030204" pitchFamily="18" charset="0"/>
                                                        </a:rPr>
                                                        <m:t>𝛽</m:t>
                                                      </m:r>
                                                    </m:e>
                                                    <m:sub>
                                                      <m:r>
                                                        <a:rPr lang="en-US" altLang="ja-JP" sz="1400" i="1">
                                                          <a:latin typeface="Cambria Math" panose="02040503050406030204" pitchFamily="18" charset="0"/>
                                                        </a:rPr>
                                                        <m:t>1</m:t>
                                                      </m:r>
                                                    </m:sub>
                                                    <m:sup/>
                                                  </m:sSubSup>
                                                  <m:r>
                                                    <a:rPr lang="en-US" altLang="ja-JP" sz="1400" i="1">
                                                      <a:latin typeface="Cambria Math" panose="02040503050406030204" pitchFamily="18" charset="0"/>
                                                    </a:rPr>
                                                    <m:t>𝑥</m:t>
                                                  </m:r>
                                                </m:e>
                                                <m:sub>
                                                  <m:r>
                                                    <a:rPr lang="en-US" altLang="ja-JP" sz="1400" i="1">
                                                      <a:latin typeface="Cambria Math" panose="02040503050406030204" pitchFamily="18" charset="0"/>
                                                    </a:rPr>
                                                    <m:t>𝑖</m:t>
                                                  </m:r>
                                                  <m:r>
                                                    <a:rPr lang="en-US" altLang="ja-JP" sz="1400" i="1">
                                                      <a:latin typeface="Cambria Math" panose="02040503050406030204" pitchFamily="18" charset="0"/>
                                                    </a:rPr>
                                                    <m:t>1</m:t>
                                                  </m:r>
                                                </m:sub>
                                              </m:sSub>
                                              <m:r>
                                                <a:rPr lang="en-US" altLang="ja-JP" sz="1400" i="1">
                                                  <a:latin typeface="Cambria Math" panose="02040503050406030204" pitchFamily="18" charset="0"/>
                                                </a:rPr>
                                                <m:t>)</m:t>
                                              </m:r>
                                            </m:den>
                                          </m:f>
                                          <m:r>
                                            <a:rPr lang="en-US" altLang="ja-JP" sz="1400" i="1">
                                              <a:latin typeface="Cambria Math" panose="02040503050406030204" pitchFamily="18" charset="0"/>
                                            </a:rPr>
                                            <m:t>})</m:t>
                                          </m:r>
                                        </m:e>
                                        <m:sup>
                                          <m:r>
                                            <a:rPr lang="en-US" altLang="ja-JP" sz="1400" i="1">
                                              <a:latin typeface="Cambria Math" panose="02040503050406030204" pitchFamily="18" charset="0"/>
                                            </a:rPr>
                                            <m:t>10−</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𝑌</m:t>
                                              </m:r>
                                            </m:e>
                                            <m:sub>
                                              <m:r>
                                                <a:rPr lang="en-US" altLang="ja-JP" sz="1400" i="1">
                                                  <a:latin typeface="Cambria Math" panose="02040503050406030204" pitchFamily="18" charset="0"/>
                                                </a:rPr>
                                                <m:t>𝑖</m:t>
                                              </m:r>
                                            </m:sub>
                                          </m:sSub>
                                        </m:sup>
                                      </m:sSup>
                                    </m:e>
                                  </m:sPre>
                                </m:e>
                              </m:nary>
                            </m:e>
                          </m:nary>
                          <m:r>
                            <a:rPr lang="en-US" altLang="ja-JP" sz="1400" b="0" i="1" smtClean="0">
                              <a:latin typeface="Cambria Math" panose="02040503050406030204" pitchFamily="18" charset="0"/>
                            </a:rPr>
                            <m:t>𝑑</m:t>
                          </m:r>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ea typeface="Cambria Math" panose="02040503050406030204" pitchFamily="18" charset="0"/>
                                </a:rPr>
                                <m:t>𝛽</m:t>
                              </m:r>
                            </m:e>
                            <m:sub>
                              <m:r>
                                <a:rPr lang="en-US" altLang="ja-JP" sz="1400" i="1">
                                  <a:latin typeface="Cambria Math" panose="02040503050406030204" pitchFamily="18" charset="0"/>
                                </a:rPr>
                                <m:t>0</m:t>
                              </m:r>
                            </m:sub>
                            <m:sup/>
                          </m:sSubSup>
                          <m:r>
                            <a:rPr lang="en-US" altLang="ja-JP" sz="1400" b="0" i="1" smtClean="0">
                              <a:latin typeface="Cambria Math" panose="02040503050406030204" pitchFamily="18" charset="0"/>
                            </a:rPr>
                            <m:t>𝑑</m:t>
                          </m:r>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ea typeface="Cambria Math" panose="02040503050406030204" pitchFamily="18" charset="0"/>
                                </a:rPr>
                                <m:t>𝛽</m:t>
                              </m:r>
                            </m:e>
                            <m:sub>
                              <m:r>
                                <a:rPr lang="en-US" altLang="ja-JP" sz="1400" b="0" i="1" smtClean="0">
                                  <a:latin typeface="Cambria Math" panose="02040503050406030204" pitchFamily="18" charset="0"/>
                                  <a:ea typeface="Cambria Math" panose="02040503050406030204" pitchFamily="18" charset="0"/>
                                </a:rPr>
                                <m:t>1</m:t>
                              </m:r>
                            </m:sub>
                            <m:sup/>
                          </m:sSubSup>
                        </m:den>
                      </m:f>
                    </m:oMath>
                  </m:oMathPara>
                </a14:m>
                <a:endParaRPr kumimoji="1" lang="ja-JP" altLang="en-US" sz="1400"/>
              </a:p>
            </p:txBody>
          </p:sp>
        </mc:Choice>
        <mc:Fallback xmlns="">
          <p:sp>
            <p:nvSpPr>
              <p:cNvPr id="7" name="テキスト ボックス 6">
                <a:extLst>
                  <a:ext uri="{FF2B5EF4-FFF2-40B4-BE49-F238E27FC236}">
                    <a16:creationId xmlns:a16="http://schemas.microsoft.com/office/drawing/2014/main" id="{A9CBE451-C31C-A84A-9717-8765875FADE9}"/>
                  </a:ext>
                </a:extLst>
              </p:cNvPr>
              <p:cNvSpPr txBox="1">
                <a:spLocks noRot="1" noChangeAspect="1" noMove="1" noResize="1" noEditPoints="1" noAdjustHandles="1" noChangeArrowheads="1" noChangeShapeType="1" noTextEdit="1"/>
              </p:cNvSpPr>
              <p:nvPr/>
            </p:nvSpPr>
            <p:spPr>
              <a:xfrm>
                <a:off x="675939" y="3573070"/>
                <a:ext cx="10390152" cy="1026435"/>
              </a:xfrm>
              <a:prstGeom prst="rect">
                <a:avLst/>
              </a:prstGeom>
              <a:blipFill>
                <a:blip r:embed="rId3"/>
                <a:stretch>
                  <a:fillRect t="-21951" b="-4634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93475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3" y="304801"/>
            <a:ext cx="6411686" cy="584775"/>
          </a:xfrm>
          <a:prstGeom prst="rect">
            <a:avLst/>
          </a:prstGeom>
          <a:noFill/>
        </p:spPr>
        <p:txBody>
          <a:bodyPr wrap="square" rtlCol="0">
            <a:spAutoFit/>
          </a:bodyPr>
          <a:lstStyle/>
          <a:p>
            <a:r>
              <a:rPr lang="en-US" altLang="ja-JP" sz="3200" dirty="0" err="1"/>
              <a:t>rstan</a:t>
            </a:r>
            <a:r>
              <a:rPr lang="ja-JP" altLang="en-US" sz="3200"/>
              <a:t>を用いた推定</a:t>
            </a:r>
            <a:r>
              <a:rPr lang="en-US" altLang="ja-JP" sz="3200" dirty="0"/>
              <a:t>①</a:t>
            </a:r>
            <a:r>
              <a:rPr lang="ja-JP" altLang="en-US" sz="3200"/>
              <a:t>データの確認</a:t>
            </a:r>
            <a:endParaRPr kumimoji="1" lang="ja-JP" altLang="en-US" sz="3200"/>
          </a:p>
        </p:txBody>
      </p:sp>
      <p:pic>
        <p:nvPicPr>
          <p:cNvPr id="6" name="図 5" descr="テーブル&#10;&#10;自動的に生成された説明">
            <a:extLst>
              <a:ext uri="{FF2B5EF4-FFF2-40B4-BE49-F238E27FC236}">
                <a16:creationId xmlns:a16="http://schemas.microsoft.com/office/drawing/2014/main" id="{62E2DFB4-54F8-0F4A-A27A-AA476764A964}"/>
              </a:ext>
            </a:extLst>
          </p:cNvPr>
          <p:cNvPicPr>
            <a:picLocks noChangeAspect="1"/>
          </p:cNvPicPr>
          <p:nvPr/>
        </p:nvPicPr>
        <p:blipFill rotWithShape="1">
          <a:blip r:embed="rId2"/>
          <a:srcRect b="2995"/>
          <a:stretch/>
        </p:blipFill>
        <p:spPr>
          <a:xfrm>
            <a:off x="749608" y="1334991"/>
            <a:ext cx="4487010" cy="1288114"/>
          </a:xfrm>
          <a:prstGeom prst="rect">
            <a:avLst/>
          </a:prstGeom>
        </p:spPr>
      </p:pic>
      <p:pic>
        <p:nvPicPr>
          <p:cNvPr id="8" name="図 7" descr="グラフ, 散布図&#10;&#10;自動的に生成された説明">
            <a:extLst>
              <a:ext uri="{FF2B5EF4-FFF2-40B4-BE49-F238E27FC236}">
                <a16:creationId xmlns:a16="http://schemas.microsoft.com/office/drawing/2014/main" id="{0D67969D-2688-9E47-BB4B-7F2BEFC09E0B}"/>
              </a:ext>
            </a:extLst>
          </p:cNvPr>
          <p:cNvPicPr>
            <a:picLocks noChangeAspect="1"/>
          </p:cNvPicPr>
          <p:nvPr/>
        </p:nvPicPr>
        <p:blipFill>
          <a:blip r:embed="rId3"/>
          <a:stretch>
            <a:fillRect/>
          </a:stretch>
        </p:blipFill>
        <p:spPr>
          <a:xfrm>
            <a:off x="1567543" y="2763600"/>
            <a:ext cx="3337088" cy="3371849"/>
          </a:xfrm>
          <a:prstGeom prst="rect">
            <a:avLst/>
          </a:prstGeom>
        </p:spPr>
      </p:pic>
      <p:sp>
        <p:nvSpPr>
          <p:cNvPr id="7" name="正方形/長方形 6">
            <a:extLst>
              <a:ext uri="{FF2B5EF4-FFF2-40B4-BE49-F238E27FC236}">
                <a16:creationId xmlns:a16="http://schemas.microsoft.com/office/drawing/2014/main" id="{42207E32-71A2-4C48-AAEE-C08038F6D543}"/>
              </a:ext>
            </a:extLst>
          </p:cNvPr>
          <p:cNvSpPr/>
          <p:nvPr/>
        </p:nvSpPr>
        <p:spPr>
          <a:xfrm>
            <a:off x="6096000" y="1334991"/>
            <a:ext cx="5442858" cy="46412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descr="グラフィカル ユーザー インターフェイス, テキスト, アプリケーション&#10;&#10;自動的に生成された説明">
            <a:extLst>
              <a:ext uri="{FF2B5EF4-FFF2-40B4-BE49-F238E27FC236}">
                <a16:creationId xmlns:a16="http://schemas.microsoft.com/office/drawing/2014/main" id="{2C902D8E-4B38-9248-ABA6-A8B5E466FACA}"/>
              </a:ext>
            </a:extLst>
          </p:cNvPr>
          <p:cNvPicPr>
            <a:picLocks noChangeAspect="1"/>
          </p:cNvPicPr>
          <p:nvPr/>
        </p:nvPicPr>
        <p:blipFill>
          <a:blip r:embed="rId4"/>
          <a:stretch>
            <a:fillRect/>
          </a:stretch>
        </p:blipFill>
        <p:spPr>
          <a:xfrm>
            <a:off x="6096000" y="1524012"/>
            <a:ext cx="5329739" cy="1670945"/>
          </a:xfrm>
          <a:prstGeom prst="rect">
            <a:avLst/>
          </a:prstGeom>
        </p:spPr>
      </p:pic>
      <p:sp>
        <p:nvSpPr>
          <p:cNvPr id="10" name="テキスト ボックス 9">
            <a:extLst>
              <a:ext uri="{FF2B5EF4-FFF2-40B4-BE49-F238E27FC236}">
                <a16:creationId xmlns:a16="http://schemas.microsoft.com/office/drawing/2014/main" id="{227CC357-846D-6542-A941-CCDE2AA03E1B}"/>
              </a:ext>
            </a:extLst>
          </p:cNvPr>
          <p:cNvSpPr txBox="1"/>
          <p:nvPr/>
        </p:nvSpPr>
        <p:spPr>
          <a:xfrm>
            <a:off x="7369630" y="573966"/>
            <a:ext cx="4312399" cy="307777"/>
          </a:xfrm>
          <a:prstGeom prst="rect">
            <a:avLst/>
          </a:prstGeom>
          <a:noFill/>
        </p:spPr>
        <p:txBody>
          <a:bodyPr wrap="none" rtlCol="0">
            <a:spAutoFit/>
          </a:bodyPr>
          <a:lstStyle/>
          <a:p>
            <a:r>
              <a:rPr kumimoji="1" lang="en-US" altLang="ja-JP" sz="1400" b="1" dirty="0">
                <a:solidFill>
                  <a:srgbClr val="C00000"/>
                </a:solidFill>
              </a:rPr>
              <a:t>*</a:t>
            </a:r>
            <a:r>
              <a:rPr kumimoji="1" lang="ja-JP" altLang="en-US" sz="1400" b="1">
                <a:solidFill>
                  <a:srgbClr val="C00000"/>
                </a:solidFill>
              </a:rPr>
              <a:t>以降ファイル</a:t>
            </a:r>
            <a:r>
              <a:rPr kumimoji="1" lang="en-US" altLang="ja-JP" sz="1400" b="1" dirty="0">
                <a:solidFill>
                  <a:srgbClr val="C00000"/>
                </a:solidFill>
              </a:rPr>
              <a:t>【</a:t>
            </a:r>
            <a:r>
              <a:rPr kumimoji="1" lang="en-US" altLang="ja-JP" sz="1400" b="1" dirty="0" err="1">
                <a:solidFill>
                  <a:srgbClr val="C00000"/>
                </a:solidFill>
              </a:rPr>
              <a:t>logistcs_rstan.R</a:t>
            </a:r>
            <a:r>
              <a:rPr kumimoji="1" lang="en-US" altLang="ja-JP" sz="1400" b="1" dirty="0">
                <a:solidFill>
                  <a:srgbClr val="C00000"/>
                </a:solidFill>
              </a:rPr>
              <a:t>】</a:t>
            </a:r>
            <a:r>
              <a:rPr kumimoji="1" lang="ja-JP" altLang="en-US" sz="1400" b="1">
                <a:solidFill>
                  <a:srgbClr val="C00000"/>
                </a:solidFill>
              </a:rPr>
              <a:t>を参照してください</a:t>
            </a:r>
          </a:p>
        </p:txBody>
      </p:sp>
      <p:sp>
        <p:nvSpPr>
          <p:cNvPr id="11" name="テキスト ボックス 10">
            <a:extLst>
              <a:ext uri="{FF2B5EF4-FFF2-40B4-BE49-F238E27FC236}">
                <a16:creationId xmlns:a16="http://schemas.microsoft.com/office/drawing/2014/main" id="{DC71EE52-855F-7745-B2C3-C987F339B1A0}"/>
              </a:ext>
            </a:extLst>
          </p:cNvPr>
          <p:cNvSpPr txBox="1"/>
          <p:nvPr/>
        </p:nvSpPr>
        <p:spPr>
          <a:xfrm>
            <a:off x="3840870" y="6112327"/>
            <a:ext cx="3223959" cy="307777"/>
          </a:xfrm>
          <a:prstGeom prst="rect">
            <a:avLst/>
          </a:prstGeom>
          <a:noFill/>
        </p:spPr>
        <p:txBody>
          <a:bodyPr wrap="none" rtlCol="0">
            <a:spAutoFit/>
          </a:bodyPr>
          <a:lstStyle/>
          <a:p>
            <a:r>
              <a:rPr kumimoji="1" lang="en-US" altLang="ja-JP" sz="1400" b="1" dirty="0"/>
              <a:t>*</a:t>
            </a:r>
            <a:r>
              <a:rPr lang="ja-JP" altLang="en-US" sz="1400" b="1"/>
              <a:t>どちらの変数も強い効果がありそうです</a:t>
            </a:r>
            <a:endParaRPr kumimoji="1" lang="ja-JP" altLang="en-US" sz="1400" b="1"/>
          </a:p>
        </p:txBody>
      </p:sp>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540B34DE-325A-C84C-A9A3-4A9A659ECDF7}"/>
                  </a:ext>
                </a:extLst>
              </p:cNvPr>
              <p:cNvSpPr/>
              <p:nvPr/>
            </p:nvSpPr>
            <p:spPr>
              <a:xfrm>
                <a:off x="6096000" y="3489093"/>
                <a:ext cx="6096000" cy="1343125"/>
              </a:xfrm>
              <a:prstGeom prst="rect">
                <a:avLst/>
              </a:prstGeom>
            </p:spPr>
            <p:txBody>
              <a:bodyPr>
                <a:spAutoFit/>
              </a:bodyPr>
              <a:lstStyle/>
              <a:p>
                <a:pPr marL="285750" indent="-285750">
                  <a:lnSpc>
                    <a:spcPct val="150000"/>
                  </a:lnSpc>
                  <a:buFont typeface="Arial" panose="020B0604020202020204" pitchFamily="34" charset="0"/>
                  <a:buChar char="•"/>
                </a:pPr>
                <a14:m>
                  <m:oMath xmlns:m="http://schemas.openxmlformats.org/officeDocument/2006/math">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𝑔𝑒𝑟𝑚𝑖𝑛𝑎𝑡𝑖𝑜𝑛</m:t>
                        </m:r>
                      </m:e>
                      <m:sub>
                        <m:r>
                          <a:rPr lang="en-US" altLang="ja-JP" sz="1400" i="1">
                            <a:latin typeface="Cambria Math" panose="02040503050406030204" pitchFamily="18" charset="0"/>
                          </a:rPr>
                          <m:t>𝑖</m:t>
                        </m:r>
                      </m:sub>
                    </m:sSub>
                  </m:oMath>
                </a14:m>
                <a:r>
                  <a:rPr lang="en-US" altLang="ja-JP" sz="1400" dirty="0"/>
                  <a:t>:</a:t>
                </a:r>
                <a:r>
                  <a:rPr lang="ja-JP" altLang="en-US" sz="1400"/>
                  <a:t>ある植物の種を蒔いて発芽した回数</a:t>
                </a:r>
                <a:r>
                  <a:rPr lang="en-US" altLang="ja-JP" sz="1400" dirty="0"/>
                  <a:t>(=3)</a:t>
                </a:r>
              </a:p>
              <a:p>
                <a:pPr marL="285750" indent="-285750">
                  <a:lnSpc>
                    <a:spcPct val="150000"/>
                  </a:lnSpc>
                  <a:buFont typeface="Arial" panose="020B0604020202020204" pitchFamily="34" charset="0"/>
                  <a:buChar char="•"/>
                </a:pPr>
                <a14:m>
                  <m:oMath xmlns:m="http://schemas.openxmlformats.org/officeDocument/2006/math">
                    <m:r>
                      <a:rPr lang="en-US" altLang="ja-JP" sz="1400" b="0" i="1" smtClean="0">
                        <a:latin typeface="Cambria Math" panose="02040503050406030204" pitchFamily="18" charset="0"/>
                      </a:rPr>
                      <m:t>𝑆𝑖𝑧𝑒</m:t>
                    </m:r>
                  </m:oMath>
                </a14:m>
                <a:r>
                  <a:rPr lang="en-US" altLang="ja-JP" sz="1400" dirty="0"/>
                  <a:t>:</a:t>
                </a:r>
                <a:r>
                  <a:rPr lang="ja-JP" altLang="en-US" sz="1400"/>
                  <a:t>種を蒔いた</a:t>
                </a:r>
                <a14:m>
                  <m:oMath xmlns:m="http://schemas.openxmlformats.org/officeDocument/2006/math">
                    <m:r>
                      <a:rPr lang="ja-JP" altLang="en-US" sz="1400" i="1">
                        <a:latin typeface="Cambria Math" panose="02040503050406030204" pitchFamily="18" charset="0"/>
                      </a:rPr>
                      <m:t>数</m:t>
                    </m:r>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=6</m:t>
                        </m:r>
                      </m:e>
                    </m:d>
                  </m:oMath>
                </a14:m>
                <a:endParaRPr lang="en-US" altLang="ja-JP" sz="1400" dirty="0"/>
              </a:p>
              <a:p>
                <a:pPr marL="285750" indent="-285750">
                  <a:lnSpc>
                    <a:spcPct val="150000"/>
                  </a:lnSpc>
                  <a:buFont typeface="Arial" panose="020B0604020202020204" pitchFamily="34" charset="0"/>
                  <a:buChar char="•"/>
                </a:pPr>
                <a14:m>
                  <m:oMath xmlns:m="http://schemas.openxmlformats.org/officeDocument/2006/math">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𝑆𝑜𝑙𝑎𝑟</m:t>
                        </m:r>
                      </m:e>
                      <m:sub>
                        <m:r>
                          <a:rPr lang="en-US" altLang="ja-JP" sz="1400" i="1">
                            <a:latin typeface="Cambria Math" panose="02040503050406030204" pitchFamily="18" charset="0"/>
                          </a:rPr>
                          <m:t>𝑖</m:t>
                        </m:r>
                      </m:sub>
                    </m:sSub>
                  </m:oMath>
                </a14:m>
                <a:r>
                  <a:rPr lang="en-US" altLang="ja-JP" sz="1400" dirty="0"/>
                  <a:t>:</a:t>
                </a:r>
                <a:r>
                  <a:rPr lang="ja-JP" altLang="en-US" sz="1400"/>
                  <a:t>日向ダミー</a:t>
                </a:r>
                <a:endParaRPr lang="en-US" altLang="ja-JP" sz="1400" dirty="0"/>
              </a:p>
              <a:p>
                <a:pPr marL="285750" indent="-285750">
                  <a:lnSpc>
                    <a:spcPct val="150000"/>
                  </a:lnSpc>
                  <a:buFont typeface="Arial" panose="020B0604020202020204" pitchFamily="34" charset="0"/>
                  <a:buChar char="•"/>
                </a:pPr>
                <a14:m>
                  <m:oMath xmlns:m="http://schemas.openxmlformats.org/officeDocument/2006/math">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𝑛𝑢𝑡𝑟𝑖𝑡𝑖𝑜𝑛</m:t>
                        </m:r>
                      </m:e>
                      <m:sub>
                        <m:r>
                          <a:rPr lang="en-US" altLang="ja-JP" sz="1400" i="1">
                            <a:latin typeface="Cambria Math" panose="02040503050406030204" pitchFamily="18" charset="0"/>
                          </a:rPr>
                          <m:t>𝑖</m:t>
                        </m:r>
                      </m:sub>
                    </m:sSub>
                  </m:oMath>
                </a14:m>
                <a:r>
                  <a:rPr lang="en-US" altLang="ja-JP" sz="1400" dirty="0"/>
                  <a:t>:</a:t>
                </a:r>
                <a:r>
                  <a:rPr lang="ja-JP" altLang="en-US" sz="1400"/>
                  <a:t>栄養をあげた度合い</a:t>
                </a:r>
                <a:endParaRPr lang="en-US" altLang="ja-JP" sz="1400" dirty="0"/>
              </a:p>
            </p:txBody>
          </p:sp>
        </mc:Choice>
        <mc:Fallback xmlns="">
          <p:sp>
            <p:nvSpPr>
              <p:cNvPr id="12" name="正方形/長方形 11">
                <a:extLst>
                  <a:ext uri="{FF2B5EF4-FFF2-40B4-BE49-F238E27FC236}">
                    <a16:creationId xmlns:a16="http://schemas.microsoft.com/office/drawing/2014/main" id="{540B34DE-325A-C84C-A9A3-4A9A659ECDF7}"/>
                  </a:ext>
                </a:extLst>
              </p:cNvPr>
              <p:cNvSpPr>
                <a:spLocks noRot="1" noChangeAspect="1" noMove="1" noResize="1" noEditPoints="1" noAdjustHandles="1" noChangeArrowheads="1" noChangeShapeType="1" noTextEdit="1"/>
              </p:cNvSpPr>
              <p:nvPr/>
            </p:nvSpPr>
            <p:spPr>
              <a:xfrm>
                <a:off x="6096000" y="3489093"/>
                <a:ext cx="6096000" cy="1343125"/>
              </a:xfrm>
              <a:prstGeom prst="rect">
                <a:avLst/>
              </a:prstGeom>
              <a:blipFill>
                <a:blip r:embed="rId5"/>
                <a:stretch>
                  <a:fillRect l="-208" b="-373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51017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D1D120C8-A048-BE4F-B4B6-E9A9F3858B92}"/>
              </a:ext>
            </a:extLst>
          </p:cNvPr>
          <p:cNvSpPr/>
          <p:nvPr/>
        </p:nvSpPr>
        <p:spPr>
          <a:xfrm>
            <a:off x="7841293" y="1145838"/>
            <a:ext cx="3697564" cy="7710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3" y="304801"/>
            <a:ext cx="6324600" cy="584775"/>
          </a:xfrm>
          <a:prstGeom prst="rect">
            <a:avLst/>
          </a:prstGeom>
          <a:noFill/>
        </p:spPr>
        <p:txBody>
          <a:bodyPr wrap="square" rtlCol="0">
            <a:spAutoFit/>
          </a:bodyPr>
          <a:lstStyle/>
          <a:p>
            <a:r>
              <a:rPr lang="ja-JP" altLang="en-US" sz="3200"/>
              <a:t>推定のイメージ②尤度</a:t>
            </a:r>
            <a:endParaRPr kumimoji="1" lang="ja-JP" altLang="en-US" sz="320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3CE3326-4D0E-EC44-9EF5-9FE06E96DB03}"/>
                  </a:ext>
                </a:extLst>
              </p:cNvPr>
              <p:cNvSpPr txBox="1"/>
              <p:nvPr/>
            </p:nvSpPr>
            <p:spPr>
              <a:xfrm>
                <a:off x="8103494" y="1145838"/>
                <a:ext cx="34353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𝑝</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𝛽</m:t>
                          </m:r>
                        </m:e>
                        <m:sub>
                          <m:r>
                            <a:rPr kumimoji="1" lang="en-US" altLang="ja-JP" b="0" i="1" smtClean="0">
                              <a:latin typeface="Cambria Math" panose="02040503050406030204" pitchFamily="18" charset="0"/>
                            </a:rPr>
                            <m:t>0</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𝛽</m:t>
                          </m:r>
                        </m:e>
                        <m:sub>
                          <m:r>
                            <a:rPr kumimoji="1" lang="en-US" altLang="ja-JP" b="0" i="1" smtClean="0">
                              <a:latin typeface="Cambria Math" panose="02040503050406030204" pitchFamily="18" charset="0"/>
                            </a:rPr>
                            <m:t>1</m:t>
                          </m:r>
                        </m:sub>
                      </m:s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𝑙𝑖𝑔h𝑡</m:t>
                          </m:r>
                        </m:e>
                        <m:sub>
                          <m:r>
                            <a:rPr kumimoji="1" lang="en-US" altLang="ja-JP" b="0" i="1" smtClean="0">
                              <a:latin typeface="Cambria Math" panose="02040503050406030204" pitchFamily="18" charset="0"/>
                            </a:rPr>
                            <m:t>𝑖</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b="0" i="1" smtClean="0">
                              <a:latin typeface="Cambria Math" panose="02040503050406030204" pitchFamily="18" charset="0"/>
                              <a:ea typeface="Cambria Math" panose="02040503050406030204" pitchFamily="18" charset="0"/>
                            </a:rPr>
                            <m:t>2</m:t>
                          </m:r>
                        </m:sub>
                      </m:sSub>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𝑛𝑢𝑡𝑟𝑖𝑡𝑖𝑜𝑛</m:t>
                          </m:r>
                        </m:e>
                        <m:sub>
                          <m:r>
                            <a:rPr lang="en-US" altLang="ja-JP" b="0" i="1" smtClean="0">
                              <a:latin typeface="Cambria Math" panose="02040503050406030204" pitchFamily="18" charset="0"/>
                            </a:rPr>
                            <m:t>𝑖</m:t>
                          </m:r>
                        </m:sub>
                      </m:sSub>
                    </m:oMath>
                  </m:oMathPara>
                </a14:m>
                <a:endParaRPr kumimoji="1" lang="ja-JP" altLang="en-US"/>
              </a:p>
            </p:txBody>
          </p:sp>
        </mc:Choice>
        <mc:Fallback xmlns="">
          <p:sp>
            <p:nvSpPr>
              <p:cNvPr id="6" name="テキスト ボックス 5">
                <a:extLst>
                  <a:ext uri="{FF2B5EF4-FFF2-40B4-BE49-F238E27FC236}">
                    <a16:creationId xmlns:a16="http://schemas.microsoft.com/office/drawing/2014/main" id="{83CE3326-4D0E-EC44-9EF5-9FE06E96DB03}"/>
                  </a:ext>
                </a:extLst>
              </p:cNvPr>
              <p:cNvSpPr txBox="1">
                <a:spLocks noRot="1" noChangeAspect="1" noMove="1" noResize="1" noEditPoints="1" noAdjustHandles="1" noChangeArrowheads="1" noChangeShapeType="1" noTextEdit="1"/>
              </p:cNvSpPr>
              <p:nvPr/>
            </p:nvSpPr>
            <p:spPr>
              <a:xfrm>
                <a:off x="8103494" y="1145838"/>
                <a:ext cx="3435364" cy="276999"/>
              </a:xfrm>
              <a:prstGeom prst="rect">
                <a:avLst/>
              </a:prstGeom>
              <a:blipFill>
                <a:blip r:embed="rId2"/>
                <a:stretch>
                  <a:fillRect l="-368" b="-40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2D250168-489B-8E4E-98F4-B1C8EF7417F1}"/>
                  </a:ext>
                </a:extLst>
              </p:cNvPr>
              <p:cNvSpPr txBox="1"/>
              <p:nvPr/>
            </p:nvSpPr>
            <p:spPr>
              <a:xfrm>
                <a:off x="8103494" y="1551379"/>
                <a:ext cx="29507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𝑖</m:t>
                          </m:r>
                        </m:sub>
                      </m:sSub>
                      <m:r>
                        <a:rPr lang="en-US" altLang="ja-JP" i="1">
                          <a:latin typeface="Cambria Math" panose="02040503050406030204" pitchFamily="18" charset="0"/>
                        </a:rPr>
                        <m:t>〜</m:t>
                      </m:r>
                      <m:r>
                        <a:rPr lang="en-US" altLang="ja-JP" b="0" i="1" smtClean="0">
                          <a:latin typeface="Cambria Math" panose="02040503050406030204" pitchFamily="18" charset="0"/>
                        </a:rPr>
                        <m:t>𝐵𝑖𝑛𝑛𝑜𝑚</m:t>
                      </m:r>
                      <m:r>
                        <a:rPr lang="en-US" altLang="ja-JP" b="0" i="1" smtClean="0">
                          <a:latin typeface="Cambria Math" panose="02040503050406030204" pitchFamily="18" charset="0"/>
                        </a:rPr>
                        <m:t>(10, </m:t>
                      </m:r>
                      <m:r>
                        <a:rPr lang="en-US" altLang="ja-JP" b="0" i="1" smtClean="0">
                          <a:latin typeface="Cambria Math" panose="02040503050406030204" pitchFamily="18" charset="0"/>
                        </a:rPr>
                        <m:t>𝑙𝑜𝑔𝑖𝑠𝑡𝑐</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𝑝</m:t>
                              </m:r>
                            </m:e>
                            <m:sub>
                              <m:r>
                                <a:rPr lang="en-US" altLang="ja-JP" b="0" i="1" smtClean="0">
                                  <a:latin typeface="Cambria Math" panose="02040503050406030204" pitchFamily="18" charset="0"/>
                                </a:rPr>
                                <m:t>𝑖</m:t>
                              </m:r>
                            </m:sub>
                          </m:sSub>
                        </m:e>
                      </m:d>
                      <m:r>
                        <a:rPr lang="en-US" altLang="ja-JP" b="0" i="1" smtClean="0">
                          <a:latin typeface="Cambria Math" panose="02040503050406030204" pitchFamily="18" charset="0"/>
                        </a:rPr>
                        <m:t>)</m:t>
                      </m:r>
                    </m:oMath>
                  </m:oMathPara>
                </a14:m>
                <a:endParaRPr kumimoji="1" lang="en-US" altLang="ja-JP" b="0" dirty="0"/>
              </a:p>
            </p:txBody>
          </p:sp>
        </mc:Choice>
        <mc:Fallback xmlns="">
          <p:sp>
            <p:nvSpPr>
              <p:cNvPr id="7" name="テキスト ボックス 6">
                <a:extLst>
                  <a:ext uri="{FF2B5EF4-FFF2-40B4-BE49-F238E27FC236}">
                    <a16:creationId xmlns:a16="http://schemas.microsoft.com/office/drawing/2014/main" id="{2D250168-489B-8E4E-98F4-B1C8EF7417F1}"/>
                  </a:ext>
                </a:extLst>
              </p:cNvPr>
              <p:cNvSpPr txBox="1">
                <a:spLocks noRot="1" noChangeAspect="1" noMove="1" noResize="1" noEditPoints="1" noAdjustHandles="1" noChangeArrowheads="1" noChangeShapeType="1" noTextEdit="1"/>
              </p:cNvSpPr>
              <p:nvPr/>
            </p:nvSpPr>
            <p:spPr>
              <a:xfrm>
                <a:off x="8103494" y="1551379"/>
                <a:ext cx="2950744" cy="276999"/>
              </a:xfrm>
              <a:prstGeom prst="rect">
                <a:avLst/>
              </a:prstGeom>
              <a:blipFill>
                <a:blip r:embed="rId3"/>
                <a:stretch>
                  <a:fillRect l="-855" r="-2137" b="-434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9275B521-1CE9-5E4C-A835-B1547D8E4E7C}"/>
                  </a:ext>
                </a:extLst>
              </p:cNvPr>
              <p:cNvSpPr txBox="1"/>
              <p:nvPr/>
            </p:nvSpPr>
            <p:spPr>
              <a:xfrm>
                <a:off x="753351" y="2017718"/>
                <a:ext cx="10199139" cy="1039131"/>
              </a:xfrm>
              <a:prstGeom prst="rect">
                <a:avLst/>
              </a:prstGeom>
              <a:noFill/>
            </p:spPr>
            <p:txBody>
              <a:bodyPr wrap="none" rtlCol="0">
                <a:spAutoFit/>
              </a:bodyPr>
              <a:lstStyle/>
              <a:p>
                <a:pPr>
                  <a:lnSpc>
                    <a:spcPct val="150000"/>
                  </a:lnSpc>
                </a:pPr>
                <a14:m>
                  <m:oMathPara xmlns:m="http://schemas.openxmlformats.org/officeDocument/2006/math">
                    <m:oMathParaPr>
                      <m:jc m:val="left"/>
                    </m:oMathParaPr>
                    <m:oMath xmlns:m="http://schemas.openxmlformats.org/officeDocument/2006/math">
                      <m:r>
                        <a:rPr lang="en-US" altLang="ja-JP" i="1" smtClean="0">
                          <a:latin typeface="Cambria Math" panose="02040503050406030204" pitchFamily="18" charset="0"/>
                        </a:rPr>
                        <m:t>𝑓</m:t>
                      </m:r>
                      <m:d>
                        <m:dPr>
                          <m:ctrlPr>
                            <a:rPr lang="en-US" altLang="ja-JP" i="1" smtClean="0">
                              <a:latin typeface="Cambria Math" panose="02040503050406030204" pitchFamily="18" charset="0"/>
                            </a:rPr>
                          </m:ctrlPr>
                        </m:dPr>
                        <m:e>
                          <m:d>
                            <m:dPr>
                              <m:ctrlPr>
                                <a:rPr lang="en-US" altLang="ja-JP" b="0" i="1" smtClean="0">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𝑦</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𝑙𝑖𝑔h</m:t>
                                  </m:r>
                                  <m:r>
                                    <a:rPr lang="en-US" altLang="ja-JP" b="0" i="1" smtClean="0">
                                      <a:latin typeface="Cambria Math" panose="02040503050406030204" pitchFamily="18" charset="0"/>
                                    </a:rPr>
                                    <m:t>𝑡</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2</m:t>
                                      </m:r>
                                    </m:sub>
                                    <m:sup>
                                      <m:r>
                                        <a:rPr lang="en-US" altLang="ja-JP" i="1">
                                          <a:latin typeface="Cambria Math" panose="02040503050406030204" pitchFamily="18" charset="0"/>
                                        </a:rPr>
                                        <m:t>∗</m:t>
                                      </m:r>
                                    </m:sup>
                                  </m:sSubSup>
                                  <m:r>
                                    <a:rPr lang="en-US" altLang="ja-JP" i="1">
                                      <a:latin typeface="Cambria Math" panose="02040503050406030204" pitchFamily="18" charset="0"/>
                                    </a:rPr>
                                    <m:t>𝑛𝑢𝑡𝑟𝑖𝑡𝑖𝑜𝑛</m:t>
                                  </m:r>
                                </m:e>
                                <m:sub>
                                  <m:r>
                                    <a:rPr lang="en-US" altLang="ja-JP" b="0" i="1" smtClean="0">
                                      <a:latin typeface="Cambria Math" panose="02040503050406030204" pitchFamily="18" charset="0"/>
                                    </a:rPr>
                                    <m:t>1</m:t>
                                  </m:r>
                                </m:sub>
                              </m:sSub>
                            </m:e>
                          </m:d>
                          <m:r>
                            <a:rPr lang="en-US" altLang="ja-JP" b="0" i="1" smtClean="0">
                              <a:latin typeface="Cambria Math" panose="02040503050406030204" pitchFamily="18" charset="0"/>
                            </a:rPr>
                            <m:t>,</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2</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𝑙𝑖𝑔h𝑡</m:t>
                                  </m:r>
                                </m:e>
                                <m:sub>
                                  <m:r>
                                    <a:rPr lang="en-US" altLang="ja-JP" b="0" i="1" smtClean="0">
                                      <a:latin typeface="Cambria Math" panose="02040503050406030204" pitchFamily="18" charset="0"/>
                                    </a:rPr>
                                    <m:t>2</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2</m:t>
                                      </m:r>
                                    </m:sub>
                                    <m:sup>
                                      <m:r>
                                        <a:rPr lang="en-US" altLang="ja-JP" i="1">
                                          <a:latin typeface="Cambria Math" panose="02040503050406030204" pitchFamily="18" charset="0"/>
                                        </a:rPr>
                                        <m:t>∗</m:t>
                                      </m:r>
                                    </m:sup>
                                  </m:sSubSup>
                                  <m:r>
                                    <a:rPr lang="en-US" altLang="ja-JP" i="1">
                                      <a:latin typeface="Cambria Math" panose="02040503050406030204" pitchFamily="18" charset="0"/>
                                    </a:rPr>
                                    <m:t>𝑛𝑢𝑡𝑟𝑖𝑡𝑖𝑜𝑛</m:t>
                                  </m:r>
                                </m:e>
                                <m:sub>
                                  <m:r>
                                    <a:rPr lang="en-US" altLang="ja-JP" b="0" i="1" smtClean="0">
                                      <a:latin typeface="Cambria Math" panose="02040503050406030204" pitchFamily="18" charset="0"/>
                                    </a:rPr>
                                    <m:t>2</m:t>
                                  </m:r>
                                </m:sub>
                              </m:sSub>
                            </m:e>
                          </m:d>
                          <m:r>
                            <a:rPr lang="en-US" altLang="ja-JP" b="0" i="1" smtClean="0">
                              <a:latin typeface="Cambria Math" panose="02040503050406030204" pitchFamily="18" charset="0"/>
                            </a:rPr>
                            <m:t>,</m:t>
                          </m:r>
                          <m:r>
                            <a:rPr lang="ja-JP" altLang="en-US" i="1">
                              <a:latin typeface="Cambria Math" panose="02040503050406030204" pitchFamily="18" charset="0"/>
                            </a:rPr>
                            <m:t>・・・</m:t>
                          </m:r>
                          <m:r>
                            <a:rPr lang="en-US" altLang="ja-JP" b="0" i="1" smtClean="0">
                              <a:latin typeface="Cambria Math" panose="02040503050406030204" pitchFamily="18" charset="0"/>
                            </a:rPr>
                            <m:t> </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100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𝑙𝑖𝑔h𝑡</m:t>
                                  </m:r>
                                </m:e>
                                <m:sub>
                                  <m:r>
                                    <a:rPr lang="en-US" altLang="ja-JP" b="0" i="1" smtClean="0">
                                      <a:latin typeface="Cambria Math" panose="02040503050406030204" pitchFamily="18" charset="0"/>
                                    </a:rPr>
                                    <m:t>100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2</m:t>
                                      </m:r>
                                    </m:sub>
                                    <m:sup>
                                      <m:r>
                                        <a:rPr lang="en-US" altLang="ja-JP" i="1">
                                          <a:latin typeface="Cambria Math" panose="02040503050406030204" pitchFamily="18" charset="0"/>
                                        </a:rPr>
                                        <m:t>∗</m:t>
                                      </m:r>
                                    </m:sup>
                                  </m:sSubSup>
                                  <m:r>
                                    <a:rPr lang="en-US" altLang="ja-JP" i="1">
                                      <a:latin typeface="Cambria Math" panose="02040503050406030204" pitchFamily="18" charset="0"/>
                                    </a:rPr>
                                    <m:t>𝑛𝑢𝑡𝑟𝑖𝑡𝑖𝑜𝑛</m:t>
                                  </m:r>
                                </m:e>
                                <m:sub>
                                  <m:r>
                                    <a:rPr lang="en-US" altLang="ja-JP" b="0" i="1" smtClean="0">
                                      <a:latin typeface="Cambria Math" panose="02040503050406030204" pitchFamily="18" charset="0"/>
                                    </a:rPr>
                                    <m:t>100</m:t>
                                  </m:r>
                                </m:sub>
                              </m:sSub>
                            </m:e>
                          </m:d>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up>
                              <m:r>
                                <a:rPr lang="en-US" altLang="ja-JP" i="1">
                                  <a:latin typeface="Cambria Math" panose="02040503050406030204" pitchFamily="18" charset="0"/>
                                </a:rPr>
                                <m:t>∗</m:t>
                              </m:r>
                            </m:sup>
                          </m:sSubSup>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1</m:t>
                              </m:r>
                            </m:sub>
                            <m:sup>
                              <m:r>
                                <a:rPr lang="en-US" altLang="ja-JP" i="1">
                                  <a:latin typeface="Cambria Math" panose="02040503050406030204" pitchFamily="18" charset="0"/>
                                </a:rPr>
                                <m:t>∗</m:t>
                              </m:r>
                            </m:sup>
                          </m:sSubSup>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2</m:t>
                              </m:r>
                            </m:sub>
                            <m:sup>
                              <m:r>
                                <a:rPr lang="en-US" altLang="ja-JP" i="1">
                                  <a:latin typeface="Cambria Math" panose="02040503050406030204" pitchFamily="18" charset="0"/>
                                </a:rPr>
                                <m:t>∗</m:t>
                              </m:r>
                            </m:sup>
                          </m:sSubSup>
                        </m:e>
                      </m:d>
                    </m:oMath>
                  </m:oMathPara>
                </a14:m>
                <a:endParaRPr lang="en-US" altLang="ja-JP" i="1" dirty="0">
                  <a:latin typeface="Cambria Math" panose="02040503050406030204" pitchFamily="18" charset="0"/>
                </a:endParaRPr>
              </a:p>
              <a:p>
                <a:pPr>
                  <a:lnSpc>
                    <a:spcPct val="150000"/>
                  </a:lnSpc>
                </a:pPr>
                <a14:m>
                  <m:oMath xmlns:m="http://schemas.openxmlformats.org/officeDocument/2006/math">
                    <m:r>
                      <a:rPr lang="ja-JP" altLang="en-US" i="1" u="sng" dirty="0">
                        <a:latin typeface="Cambria Math" panose="02040503050406030204" pitchFamily="18" charset="0"/>
                      </a:rPr>
                      <m:t>＝</m:t>
                    </m:r>
                  </m:oMath>
                </a14:m>
                <a:r>
                  <a:rPr lang="en-US" altLang="ja-JP" u="sng" dirty="0"/>
                  <a:t> </a:t>
                </a:r>
                <a14:m>
                  <m:oMath xmlns:m="http://schemas.openxmlformats.org/officeDocument/2006/math">
                    <m:nary>
                      <m:naryPr>
                        <m:chr m:val="∏"/>
                        <m:ctrlPr>
                          <a:rPr lang="en-US" altLang="ja-JP" b="0" i="1" u="sng" smtClean="0">
                            <a:latin typeface="Cambria Math" panose="02040503050406030204" pitchFamily="18" charset="0"/>
                          </a:rPr>
                        </m:ctrlPr>
                      </m:naryPr>
                      <m:sub>
                        <m:r>
                          <m:rPr>
                            <m:brk m:alnAt="23"/>
                          </m:rPr>
                          <a:rPr lang="en-US" altLang="ja-JP" b="0" i="1" u="sng" smtClean="0">
                            <a:latin typeface="Cambria Math" panose="02040503050406030204" pitchFamily="18" charset="0"/>
                          </a:rPr>
                          <m:t>𝑖</m:t>
                        </m:r>
                        <m:r>
                          <a:rPr lang="en-US" altLang="ja-JP" b="0" i="1" u="sng" smtClean="0">
                            <a:latin typeface="Cambria Math" panose="02040503050406030204" pitchFamily="18" charset="0"/>
                          </a:rPr>
                          <m:t>=1</m:t>
                        </m:r>
                      </m:sub>
                      <m:sup>
                        <m:r>
                          <a:rPr lang="en-US" altLang="ja-JP" b="0" i="1" u="sng" smtClean="0">
                            <a:latin typeface="Cambria Math" panose="02040503050406030204" pitchFamily="18" charset="0"/>
                          </a:rPr>
                          <m:t>100</m:t>
                        </m:r>
                      </m:sup>
                      <m:e>
                        <m:sPre>
                          <m:sPrePr>
                            <m:ctrlPr>
                              <a:rPr lang="en-US" altLang="ja-JP" i="1" u="sng">
                                <a:latin typeface="Cambria Math" panose="02040503050406030204" pitchFamily="18" charset="0"/>
                              </a:rPr>
                            </m:ctrlPr>
                          </m:sPrePr>
                          <m:sub>
                            <m:r>
                              <a:rPr lang="en-US" altLang="ja-JP" i="1" u="sng">
                                <a:latin typeface="Cambria Math" panose="02040503050406030204" pitchFamily="18" charset="0"/>
                              </a:rPr>
                              <m:t>10</m:t>
                            </m:r>
                          </m:sub>
                          <m:sup/>
                          <m:e>
                            <m:sSub>
                              <m:sSubPr>
                                <m:ctrlPr>
                                  <a:rPr lang="en-US" altLang="ja-JP" i="1" u="sng">
                                    <a:latin typeface="Cambria Math" panose="02040503050406030204" pitchFamily="18" charset="0"/>
                                  </a:rPr>
                                </m:ctrlPr>
                              </m:sSubPr>
                              <m:e>
                                <m:r>
                                  <a:rPr lang="en-US" altLang="ja-JP" i="1" u="sng">
                                    <a:latin typeface="Cambria Math" panose="02040503050406030204" pitchFamily="18" charset="0"/>
                                    <a:ea typeface="Cambria Math" panose="02040503050406030204" pitchFamily="18" charset="0"/>
                                  </a:rPr>
                                  <m:t>∁</m:t>
                                </m:r>
                              </m:e>
                              <m:sub>
                                <m:sSub>
                                  <m:sSubPr>
                                    <m:ctrlPr>
                                      <a:rPr lang="en-US" altLang="ja-JP" i="1" u="sng">
                                        <a:latin typeface="Cambria Math" panose="02040503050406030204" pitchFamily="18" charset="0"/>
                                      </a:rPr>
                                    </m:ctrlPr>
                                  </m:sSubPr>
                                  <m:e>
                                    <m:r>
                                      <a:rPr lang="en-US" altLang="ja-JP" i="1" u="sng">
                                        <a:latin typeface="Cambria Math" panose="02040503050406030204" pitchFamily="18" charset="0"/>
                                      </a:rPr>
                                      <m:t>𝑌</m:t>
                                    </m:r>
                                  </m:e>
                                  <m:sub>
                                    <m:r>
                                      <a:rPr lang="en-US" altLang="ja-JP" i="1" u="sng">
                                        <a:latin typeface="Cambria Math" panose="02040503050406030204" pitchFamily="18" charset="0"/>
                                      </a:rPr>
                                      <m:t>𝑖</m:t>
                                    </m:r>
                                  </m:sub>
                                </m:sSub>
                              </m:sub>
                            </m:sSub>
                            <m:sSubSup>
                              <m:sSubSupPr>
                                <m:ctrlPr>
                                  <a:rPr lang="en-US" altLang="ja-JP" i="1" u="sng">
                                    <a:latin typeface="Cambria Math" panose="02040503050406030204" pitchFamily="18" charset="0"/>
                                  </a:rPr>
                                </m:ctrlPr>
                              </m:sSubSupPr>
                              <m:e>
                                <m:r>
                                  <a:rPr lang="en-US" altLang="ja-JP" i="1" u="sng">
                                    <a:latin typeface="Cambria Math" panose="02040503050406030204" pitchFamily="18" charset="0"/>
                                  </a:rPr>
                                  <m:t>(</m:t>
                                </m:r>
                                <m:sSub>
                                  <m:sSubPr>
                                    <m:ctrlPr>
                                      <a:rPr lang="en-US" altLang="ja-JP" i="1" u="sng">
                                        <a:latin typeface="Cambria Math" panose="02040503050406030204" pitchFamily="18" charset="0"/>
                                      </a:rPr>
                                    </m:ctrlPr>
                                  </m:sSubPr>
                                  <m:e>
                                    <m:r>
                                      <a:rPr lang="en-US" altLang="ja-JP" i="1" u="sng">
                                        <a:latin typeface="Cambria Math" panose="02040503050406030204" pitchFamily="18" charset="0"/>
                                        <a:ea typeface="Cambria Math" panose="02040503050406030204" pitchFamily="18" charset="0"/>
                                      </a:rPr>
                                      <m:t>𝛽</m:t>
                                    </m:r>
                                  </m:e>
                                  <m:sub>
                                    <m:r>
                                      <a:rPr lang="en-US" altLang="ja-JP" i="1" u="sng">
                                        <a:latin typeface="Cambria Math" panose="02040503050406030204" pitchFamily="18" charset="0"/>
                                      </a:rPr>
                                      <m:t>0</m:t>
                                    </m:r>
                                  </m:sub>
                                </m:sSub>
                                <m:r>
                                  <a:rPr lang="en-US" altLang="ja-JP" i="1" u="sng">
                                    <a:latin typeface="Cambria Math" panose="02040503050406030204" pitchFamily="18" charset="0"/>
                                  </a:rPr>
                                  <m:t>+</m:t>
                                </m:r>
                                <m:sSub>
                                  <m:sSubPr>
                                    <m:ctrlPr>
                                      <a:rPr lang="en-US" altLang="ja-JP" i="1" u="sng">
                                        <a:latin typeface="Cambria Math" panose="02040503050406030204" pitchFamily="18" charset="0"/>
                                      </a:rPr>
                                    </m:ctrlPr>
                                  </m:sSubPr>
                                  <m:e>
                                    <m:r>
                                      <a:rPr lang="en-US" altLang="ja-JP" i="1" u="sng">
                                        <a:latin typeface="Cambria Math" panose="02040503050406030204" pitchFamily="18" charset="0"/>
                                        <a:ea typeface="Cambria Math" panose="02040503050406030204" pitchFamily="18" charset="0"/>
                                      </a:rPr>
                                      <m:t>𝛽</m:t>
                                    </m:r>
                                  </m:e>
                                  <m:sub>
                                    <m:r>
                                      <a:rPr lang="en-US" altLang="ja-JP" i="1" u="sng">
                                        <a:latin typeface="Cambria Math" panose="02040503050406030204" pitchFamily="18" charset="0"/>
                                      </a:rPr>
                                      <m:t>1</m:t>
                                    </m:r>
                                  </m:sub>
                                </m:sSub>
                                <m:sSub>
                                  <m:sSubPr>
                                    <m:ctrlPr>
                                      <a:rPr lang="en-US" altLang="ja-JP" i="1" u="sng">
                                        <a:latin typeface="Cambria Math" panose="02040503050406030204" pitchFamily="18" charset="0"/>
                                      </a:rPr>
                                    </m:ctrlPr>
                                  </m:sSubPr>
                                  <m:e>
                                    <m:r>
                                      <a:rPr lang="en-US" altLang="ja-JP" i="1" u="sng">
                                        <a:latin typeface="Cambria Math" panose="02040503050406030204" pitchFamily="18" charset="0"/>
                                      </a:rPr>
                                      <m:t>𝑙𝑖𝑔h𝑡</m:t>
                                    </m:r>
                                  </m:e>
                                  <m:sub>
                                    <m:r>
                                      <a:rPr lang="en-US" altLang="ja-JP" i="1" u="sng">
                                        <a:latin typeface="Cambria Math" panose="02040503050406030204" pitchFamily="18" charset="0"/>
                                      </a:rPr>
                                      <m:t>𝑖</m:t>
                                    </m:r>
                                  </m:sub>
                                </m:sSub>
                                <m:r>
                                  <a:rPr lang="en-US" altLang="ja-JP" i="1" u="sng">
                                    <a:latin typeface="Cambria Math" panose="02040503050406030204" pitchFamily="18" charset="0"/>
                                  </a:rPr>
                                  <m:t>+</m:t>
                                </m:r>
                                <m:sSub>
                                  <m:sSubPr>
                                    <m:ctrlPr>
                                      <a:rPr lang="en-US" altLang="ja-JP" i="1" u="sng">
                                        <a:latin typeface="Cambria Math" panose="02040503050406030204" pitchFamily="18" charset="0"/>
                                      </a:rPr>
                                    </m:ctrlPr>
                                  </m:sSubPr>
                                  <m:e>
                                    <m:r>
                                      <a:rPr lang="en-US" altLang="ja-JP" i="1" u="sng">
                                        <a:latin typeface="Cambria Math" panose="02040503050406030204" pitchFamily="18" charset="0"/>
                                        <a:ea typeface="Cambria Math" panose="02040503050406030204" pitchFamily="18" charset="0"/>
                                      </a:rPr>
                                      <m:t>𝛽</m:t>
                                    </m:r>
                                  </m:e>
                                  <m:sub>
                                    <m:r>
                                      <a:rPr lang="en-US" altLang="ja-JP" i="1" u="sng">
                                        <a:latin typeface="Cambria Math" panose="02040503050406030204" pitchFamily="18" charset="0"/>
                                        <a:ea typeface="Cambria Math" panose="02040503050406030204" pitchFamily="18" charset="0"/>
                                      </a:rPr>
                                      <m:t>2</m:t>
                                    </m:r>
                                  </m:sub>
                                </m:sSub>
                                <m:sSub>
                                  <m:sSubPr>
                                    <m:ctrlPr>
                                      <a:rPr lang="en-US" altLang="ja-JP" i="1" u="sng">
                                        <a:latin typeface="Cambria Math" panose="02040503050406030204" pitchFamily="18" charset="0"/>
                                      </a:rPr>
                                    </m:ctrlPr>
                                  </m:sSubPr>
                                  <m:e>
                                    <m:r>
                                      <a:rPr lang="en-US" altLang="ja-JP" i="1" u="sng">
                                        <a:latin typeface="Cambria Math" panose="02040503050406030204" pitchFamily="18" charset="0"/>
                                      </a:rPr>
                                      <m:t>𝑛𝑢𝑡𝑟𝑖𝑡𝑖𝑜𝑛</m:t>
                                    </m:r>
                                  </m:e>
                                  <m:sub>
                                    <m:r>
                                      <a:rPr lang="en-US" altLang="ja-JP" i="1" u="sng">
                                        <a:latin typeface="Cambria Math" panose="02040503050406030204" pitchFamily="18" charset="0"/>
                                      </a:rPr>
                                      <m:t>𝑖</m:t>
                                    </m:r>
                                  </m:sub>
                                </m:sSub>
                                <m:r>
                                  <a:rPr lang="en-US" altLang="ja-JP" i="1" u="sng">
                                    <a:latin typeface="Cambria Math" panose="02040503050406030204" pitchFamily="18" charset="0"/>
                                  </a:rPr>
                                  <m:t>)</m:t>
                                </m:r>
                              </m:e>
                              <m:sub/>
                              <m:sup>
                                <m:sSub>
                                  <m:sSubPr>
                                    <m:ctrlPr>
                                      <a:rPr lang="en-US" altLang="ja-JP" i="1" u="sng">
                                        <a:latin typeface="Cambria Math" panose="02040503050406030204" pitchFamily="18" charset="0"/>
                                      </a:rPr>
                                    </m:ctrlPr>
                                  </m:sSubPr>
                                  <m:e>
                                    <m:r>
                                      <a:rPr lang="en-US" altLang="ja-JP" i="1" u="sng">
                                        <a:latin typeface="Cambria Math" panose="02040503050406030204" pitchFamily="18" charset="0"/>
                                      </a:rPr>
                                      <m:t>𝑌</m:t>
                                    </m:r>
                                  </m:e>
                                  <m:sub>
                                    <m:r>
                                      <a:rPr lang="en-US" altLang="ja-JP" i="1" u="sng">
                                        <a:latin typeface="Cambria Math" panose="02040503050406030204" pitchFamily="18" charset="0"/>
                                      </a:rPr>
                                      <m:t>𝑖</m:t>
                                    </m:r>
                                  </m:sub>
                                </m:sSub>
                              </m:sup>
                            </m:sSubSup>
                            <m:sSup>
                              <m:sSupPr>
                                <m:ctrlPr>
                                  <a:rPr lang="en-US" altLang="ja-JP" i="1" u="sng">
                                    <a:latin typeface="Cambria Math" panose="02040503050406030204" pitchFamily="18" charset="0"/>
                                  </a:rPr>
                                </m:ctrlPr>
                              </m:sSupPr>
                              <m:e>
                                <m:r>
                                  <a:rPr lang="en-US" altLang="ja-JP" i="1" u="sng">
                                    <a:latin typeface="Cambria Math" panose="02040503050406030204" pitchFamily="18" charset="0"/>
                                  </a:rPr>
                                  <m:t>{1−</m:t>
                                </m:r>
                                <m:sSub>
                                  <m:sSubPr>
                                    <m:ctrlPr>
                                      <a:rPr lang="en-US" altLang="ja-JP" i="1" u="sng">
                                        <a:latin typeface="Cambria Math" panose="02040503050406030204" pitchFamily="18" charset="0"/>
                                      </a:rPr>
                                    </m:ctrlPr>
                                  </m:sSubPr>
                                  <m:e>
                                    <m:sSub>
                                      <m:sSubPr>
                                        <m:ctrlPr>
                                          <a:rPr lang="en-US" altLang="ja-JP" i="1" u="sng">
                                            <a:latin typeface="Cambria Math" panose="02040503050406030204" pitchFamily="18" charset="0"/>
                                          </a:rPr>
                                        </m:ctrlPr>
                                      </m:sSubPr>
                                      <m:e>
                                        <m:r>
                                          <a:rPr lang="en-US" altLang="ja-JP" i="1" u="sng">
                                            <a:latin typeface="Cambria Math" panose="02040503050406030204" pitchFamily="18" charset="0"/>
                                          </a:rPr>
                                          <m:t>(</m:t>
                                        </m:r>
                                        <m:r>
                                          <a:rPr lang="en-US" altLang="ja-JP" i="1" u="sng">
                                            <a:latin typeface="Cambria Math" panose="02040503050406030204" pitchFamily="18" charset="0"/>
                                            <a:ea typeface="Cambria Math" panose="02040503050406030204" pitchFamily="18" charset="0"/>
                                          </a:rPr>
                                          <m:t>𝛽</m:t>
                                        </m:r>
                                      </m:e>
                                      <m:sub>
                                        <m:r>
                                          <a:rPr lang="en-US" altLang="ja-JP" i="1" u="sng">
                                            <a:latin typeface="Cambria Math" panose="02040503050406030204" pitchFamily="18" charset="0"/>
                                          </a:rPr>
                                          <m:t>0</m:t>
                                        </m:r>
                                      </m:sub>
                                    </m:sSub>
                                    <m:r>
                                      <a:rPr lang="en-US" altLang="ja-JP" i="1" u="sng">
                                        <a:latin typeface="Cambria Math" panose="02040503050406030204" pitchFamily="18" charset="0"/>
                                      </a:rPr>
                                      <m:t>+</m:t>
                                    </m:r>
                                    <m:sSub>
                                      <m:sSubPr>
                                        <m:ctrlPr>
                                          <a:rPr lang="en-US" altLang="ja-JP" i="1" u="sng">
                                            <a:latin typeface="Cambria Math" panose="02040503050406030204" pitchFamily="18" charset="0"/>
                                          </a:rPr>
                                        </m:ctrlPr>
                                      </m:sSubPr>
                                      <m:e>
                                        <m:r>
                                          <a:rPr lang="en-US" altLang="ja-JP" i="1" u="sng">
                                            <a:latin typeface="Cambria Math" panose="02040503050406030204" pitchFamily="18" charset="0"/>
                                            <a:ea typeface="Cambria Math" panose="02040503050406030204" pitchFamily="18" charset="0"/>
                                          </a:rPr>
                                          <m:t>𝛽</m:t>
                                        </m:r>
                                      </m:e>
                                      <m:sub>
                                        <m:r>
                                          <a:rPr lang="en-US" altLang="ja-JP" i="1" u="sng">
                                            <a:latin typeface="Cambria Math" panose="02040503050406030204" pitchFamily="18" charset="0"/>
                                          </a:rPr>
                                          <m:t>1</m:t>
                                        </m:r>
                                      </m:sub>
                                    </m:sSub>
                                    <m:sSub>
                                      <m:sSubPr>
                                        <m:ctrlPr>
                                          <a:rPr lang="en-US" altLang="ja-JP" i="1" u="sng">
                                            <a:latin typeface="Cambria Math" panose="02040503050406030204" pitchFamily="18" charset="0"/>
                                          </a:rPr>
                                        </m:ctrlPr>
                                      </m:sSubPr>
                                      <m:e>
                                        <m:r>
                                          <a:rPr lang="en-US" altLang="ja-JP" i="1" u="sng">
                                            <a:latin typeface="Cambria Math" panose="02040503050406030204" pitchFamily="18" charset="0"/>
                                          </a:rPr>
                                          <m:t>𝑙𝑖𝑔h𝑡</m:t>
                                        </m:r>
                                      </m:e>
                                      <m:sub>
                                        <m:r>
                                          <a:rPr lang="en-US" altLang="ja-JP" i="1" u="sng">
                                            <a:latin typeface="Cambria Math" panose="02040503050406030204" pitchFamily="18" charset="0"/>
                                          </a:rPr>
                                          <m:t>𝑖</m:t>
                                        </m:r>
                                      </m:sub>
                                    </m:sSub>
                                    <m:r>
                                      <a:rPr lang="en-US" altLang="ja-JP" i="1" u="sng">
                                        <a:latin typeface="Cambria Math" panose="02040503050406030204" pitchFamily="18" charset="0"/>
                                      </a:rPr>
                                      <m:t>+</m:t>
                                    </m:r>
                                    <m:sSub>
                                      <m:sSubPr>
                                        <m:ctrlPr>
                                          <a:rPr lang="en-US" altLang="ja-JP" i="1" u="sng">
                                            <a:latin typeface="Cambria Math" panose="02040503050406030204" pitchFamily="18" charset="0"/>
                                          </a:rPr>
                                        </m:ctrlPr>
                                      </m:sSubPr>
                                      <m:e>
                                        <m:r>
                                          <a:rPr lang="en-US" altLang="ja-JP" i="1" u="sng">
                                            <a:latin typeface="Cambria Math" panose="02040503050406030204" pitchFamily="18" charset="0"/>
                                            <a:ea typeface="Cambria Math" panose="02040503050406030204" pitchFamily="18" charset="0"/>
                                          </a:rPr>
                                          <m:t>𝛽</m:t>
                                        </m:r>
                                      </m:e>
                                      <m:sub>
                                        <m:r>
                                          <a:rPr lang="en-US" altLang="ja-JP" i="1" u="sng">
                                            <a:latin typeface="Cambria Math" panose="02040503050406030204" pitchFamily="18" charset="0"/>
                                            <a:ea typeface="Cambria Math" panose="02040503050406030204" pitchFamily="18" charset="0"/>
                                          </a:rPr>
                                          <m:t>2</m:t>
                                        </m:r>
                                      </m:sub>
                                    </m:sSub>
                                    <m:sSub>
                                      <m:sSubPr>
                                        <m:ctrlPr>
                                          <a:rPr lang="en-US" altLang="ja-JP" i="1" u="sng">
                                            <a:latin typeface="Cambria Math" panose="02040503050406030204" pitchFamily="18" charset="0"/>
                                          </a:rPr>
                                        </m:ctrlPr>
                                      </m:sSubPr>
                                      <m:e>
                                        <m:r>
                                          <a:rPr lang="en-US" altLang="ja-JP" i="1" u="sng">
                                            <a:latin typeface="Cambria Math" panose="02040503050406030204" pitchFamily="18" charset="0"/>
                                          </a:rPr>
                                          <m:t>𝑛𝑢𝑡𝑟𝑖𝑡𝑖𝑜𝑛</m:t>
                                        </m:r>
                                      </m:e>
                                      <m:sub>
                                        <m:r>
                                          <a:rPr lang="en-US" altLang="ja-JP" i="1" u="sng">
                                            <a:latin typeface="Cambria Math" panose="02040503050406030204" pitchFamily="18" charset="0"/>
                                          </a:rPr>
                                          <m:t>𝑖</m:t>
                                        </m:r>
                                      </m:sub>
                                    </m:sSub>
                                    <m:r>
                                      <a:rPr lang="en-US" altLang="ja-JP" i="1" u="sng">
                                        <a:latin typeface="Cambria Math" panose="02040503050406030204" pitchFamily="18" charset="0"/>
                                      </a:rPr>
                                      <m:t>)</m:t>
                                    </m:r>
                                  </m:e>
                                  <m:sub/>
                                </m:sSub>
                                <m:r>
                                  <a:rPr lang="en-US" altLang="ja-JP" i="1" u="sng">
                                    <a:latin typeface="Cambria Math" panose="02040503050406030204" pitchFamily="18" charset="0"/>
                                  </a:rPr>
                                  <m:t>}</m:t>
                                </m:r>
                              </m:e>
                              <m:sup>
                                <m:r>
                                  <a:rPr lang="en-US" altLang="ja-JP" i="1" u="sng">
                                    <a:latin typeface="Cambria Math" panose="02040503050406030204" pitchFamily="18" charset="0"/>
                                  </a:rPr>
                                  <m:t>10−</m:t>
                                </m:r>
                                <m:sSub>
                                  <m:sSubPr>
                                    <m:ctrlPr>
                                      <a:rPr lang="en-US" altLang="ja-JP" i="1" u="sng">
                                        <a:latin typeface="Cambria Math" panose="02040503050406030204" pitchFamily="18" charset="0"/>
                                      </a:rPr>
                                    </m:ctrlPr>
                                  </m:sSubPr>
                                  <m:e>
                                    <m:r>
                                      <a:rPr lang="en-US" altLang="ja-JP" i="1" u="sng">
                                        <a:latin typeface="Cambria Math" panose="02040503050406030204" pitchFamily="18" charset="0"/>
                                      </a:rPr>
                                      <m:t>𝑌</m:t>
                                    </m:r>
                                  </m:e>
                                  <m:sub>
                                    <m:r>
                                      <a:rPr lang="en-US" altLang="ja-JP" i="1" u="sng">
                                        <a:latin typeface="Cambria Math" panose="02040503050406030204" pitchFamily="18" charset="0"/>
                                      </a:rPr>
                                      <m:t>𝑖</m:t>
                                    </m:r>
                                  </m:sub>
                                </m:sSub>
                              </m:sup>
                            </m:sSup>
                          </m:e>
                        </m:sPre>
                      </m:e>
                    </m:nary>
                  </m:oMath>
                </a14:m>
                <a:endParaRPr lang="en-US" altLang="ja-JP" u="sng" dirty="0"/>
              </a:p>
            </p:txBody>
          </p:sp>
        </mc:Choice>
        <mc:Fallback xmlns="">
          <p:sp>
            <p:nvSpPr>
              <p:cNvPr id="23" name="テキスト ボックス 22">
                <a:extLst>
                  <a:ext uri="{FF2B5EF4-FFF2-40B4-BE49-F238E27FC236}">
                    <a16:creationId xmlns:a16="http://schemas.microsoft.com/office/drawing/2014/main" id="{9275B521-1CE9-5E4C-A835-B1547D8E4E7C}"/>
                  </a:ext>
                </a:extLst>
              </p:cNvPr>
              <p:cNvSpPr txBox="1">
                <a:spLocks noRot="1" noChangeAspect="1" noMove="1" noResize="1" noEditPoints="1" noAdjustHandles="1" noChangeArrowheads="1" noChangeShapeType="1" noTextEdit="1"/>
              </p:cNvSpPr>
              <p:nvPr/>
            </p:nvSpPr>
            <p:spPr>
              <a:xfrm>
                <a:off x="753351" y="2017718"/>
                <a:ext cx="10199139" cy="1039131"/>
              </a:xfrm>
              <a:prstGeom prst="rect">
                <a:avLst/>
              </a:prstGeom>
              <a:blipFill>
                <a:blip r:embed="rId4"/>
                <a:stretch>
                  <a:fillRect l="-249" b="-56627"/>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8BB8A705-FA38-7142-8491-BB3E5BCC31AA}"/>
              </a:ext>
            </a:extLst>
          </p:cNvPr>
          <p:cNvSpPr txBox="1"/>
          <p:nvPr/>
        </p:nvSpPr>
        <p:spPr>
          <a:xfrm>
            <a:off x="753350" y="1551078"/>
            <a:ext cx="4661854" cy="369332"/>
          </a:xfrm>
          <a:prstGeom prst="rect">
            <a:avLst/>
          </a:prstGeom>
          <a:noFill/>
        </p:spPr>
        <p:txBody>
          <a:bodyPr wrap="none" rtlCol="0">
            <a:spAutoFit/>
          </a:bodyPr>
          <a:lstStyle/>
          <a:p>
            <a:pPr marL="285750" indent="-285750">
              <a:buFont typeface="Arial" panose="020B0604020202020204" pitchFamily="34" charset="0"/>
              <a:buChar char="•"/>
            </a:pPr>
            <a:r>
              <a:rPr lang="ja-JP" altLang="en-US"/>
              <a:t>以下のような尤度を計算することになります</a:t>
            </a:r>
            <a:endParaRPr kumimoji="1" lang="ja-JP" altLang="en-US"/>
          </a:p>
        </p:txBody>
      </p:sp>
      <p:sp>
        <p:nvSpPr>
          <p:cNvPr id="4" name="テキスト ボックス 3">
            <a:extLst>
              <a:ext uri="{FF2B5EF4-FFF2-40B4-BE49-F238E27FC236}">
                <a16:creationId xmlns:a16="http://schemas.microsoft.com/office/drawing/2014/main" id="{BA92A397-110E-4646-9CB5-42229C7EC38F}"/>
              </a:ext>
            </a:extLst>
          </p:cNvPr>
          <p:cNvSpPr txBox="1"/>
          <p:nvPr/>
        </p:nvSpPr>
        <p:spPr>
          <a:xfrm>
            <a:off x="653143" y="3801152"/>
            <a:ext cx="4030270"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a:t>事前分布には一様分布を仮定します</a:t>
            </a:r>
          </a:p>
        </p:txBody>
      </p:sp>
    </p:spTree>
    <p:extLst>
      <p:ext uri="{BB962C8B-B14F-4D97-AF65-F5344CB8AC3E}">
        <p14:creationId xmlns:p14="http://schemas.microsoft.com/office/powerpoint/2010/main" val="2899094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2" y="304801"/>
            <a:ext cx="8871857" cy="584775"/>
          </a:xfrm>
          <a:prstGeom prst="rect">
            <a:avLst/>
          </a:prstGeom>
          <a:noFill/>
        </p:spPr>
        <p:txBody>
          <a:bodyPr wrap="square" rtlCol="0">
            <a:spAutoFit/>
          </a:bodyPr>
          <a:lstStyle/>
          <a:p>
            <a:r>
              <a:rPr lang="en-US" altLang="ja-JP" sz="3200" dirty="0" err="1"/>
              <a:t>rstan</a:t>
            </a:r>
            <a:r>
              <a:rPr lang="ja-JP" altLang="en-US" sz="3200"/>
              <a:t>を用いた推定</a:t>
            </a:r>
            <a:r>
              <a:rPr lang="en-US" altLang="ja-JP" sz="3200" dirty="0"/>
              <a:t>②stan</a:t>
            </a:r>
            <a:r>
              <a:rPr lang="ja-JP" altLang="en-US" sz="3200"/>
              <a:t>ファイルと</a:t>
            </a:r>
            <a:r>
              <a:rPr lang="en-US" altLang="ja-JP" sz="3200" dirty="0"/>
              <a:t>R</a:t>
            </a:r>
            <a:r>
              <a:rPr lang="ja-JP" altLang="en-US" sz="3200"/>
              <a:t>ファイル</a:t>
            </a:r>
            <a:endParaRPr kumimoji="1" lang="ja-JP" altLang="en-US" sz="3200"/>
          </a:p>
        </p:txBody>
      </p:sp>
      <p:sp>
        <p:nvSpPr>
          <p:cNvPr id="4" name="正方形/長方形 3">
            <a:extLst>
              <a:ext uri="{FF2B5EF4-FFF2-40B4-BE49-F238E27FC236}">
                <a16:creationId xmlns:a16="http://schemas.microsoft.com/office/drawing/2014/main" id="{25888E9D-ABB3-FB4B-82DE-2C552DF3D106}"/>
              </a:ext>
            </a:extLst>
          </p:cNvPr>
          <p:cNvSpPr/>
          <p:nvPr/>
        </p:nvSpPr>
        <p:spPr>
          <a:xfrm>
            <a:off x="653142" y="1520048"/>
            <a:ext cx="5225144" cy="46412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1D4AA62C-9144-2C47-A779-9675E2BFBC15}"/>
              </a:ext>
            </a:extLst>
          </p:cNvPr>
          <p:cNvSpPr/>
          <p:nvPr/>
        </p:nvSpPr>
        <p:spPr>
          <a:xfrm>
            <a:off x="6313712" y="1520048"/>
            <a:ext cx="5225145" cy="46412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テキスト&#10;&#10;自動的に生成された説明">
            <a:extLst>
              <a:ext uri="{FF2B5EF4-FFF2-40B4-BE49-F238E27FC236}">
                <a16:creationId xmlns:a16="http://schemas.microsoft.com/office/drawing/2014/main" id="{00D5D336-2806-C648-BF8F-B9578C31780D}"/>
              </a:ext>
            </a:extLst>
          </p:cNvPr>
          <p:cNvPicPr>
            <a:picLocks noChangeAspect="1"/>
          </p:cNvPicPr>
          <p:nvPr/>
        </p:nvPicPr>
        <p:blipFill>
          <a:blip r:embed="rId2"/>
          <a:stretch>
            <a:fillRect/>
          </a:stretch>
        </p:blipFill>
        <p:spPr>
          <a:xfrm>
            <a:off x="928914" y="2066469"/>
            <a:ext cx="4673600" cy="3746500"/>
          </a:xfrm>
          <a:prstGeom prst="rect">
            <a:avLst/>
          </a:prstGeom>
        </p:spPr>
      </p:pic>
      <p:pic>
        <p:nvPicPr>
          <p:cNvPr id="9" name="図 8" descr="テキスト, 手紙&#10;&#10;自動的に生成された説明">
            <a:extLst>
              <a:ext uri="{FF2B5EF4-FFF2-40B4-BE49-F238E27FC236}">
                <a16:creationId xmlns:a16="http://schemas.microsoft.com/office/drawing/2014/main" id="{F1694E03-704F-8C43-8570-15A66689CD3A}"/>
              </a:ext>
            </a:extLst>
          </p:cNvPr>
          <p:cNvPicPr>
            <a:picLocks noChangeAspect="1"/>
          </p:cNvPicPr>
          <p:nvPr/>
        </p:nvPicPr>
        <p:blipFill>
          <a:blip r:embed="rId3"/>
          <a:stretch>
            <a:fillRect/>
          </a:stretch>
        </p:blipFill>
        <p:spPr>
          <a:xfrm>
            <a:off x="6453866" y="2301725"/>
            <a:ext cx="4944835" cy="2992684"/>
          </a:xfrm>
          <a:prstGeom prst="rect">
            <a:avLst/>
          </a:prstGeom>
        </p:spPr>
      </p:pic>
      <p:sp>
        <p:nvSpPr>
          <p:cNvPr id="10" name="正方形/長方形 9">
            <a:extLst>
              <a:ext uri="{FF2B5EF4-FFF2-40B4-BE49-F238E27FC236}">
                <a16:creationId xmlns:a16="http://schemas.microsoft.com/office/drawing/2014/main" id="{ABB1A767-40D3-2A47-9441-19DE84812172}"/>
              </a:ext>
            </a:extLst>
          </p:cNvPr>
          <p:cNvSpPr/>
          <p:nvPr/>
        </p:nvSpPr>
        <p:spPr>
          <a:xfrm>
            <a:off x="6900728" y="1574353"/>
            <a:ext cx="4395755" cy="369332"/>
          </a:xfrm>
          <a:prstGeom prst="rect">
            <a:avLst/>
          </a:prstGeom>
        </p:spPr>
        <p:txBody>
          <a:bodyPr wrap="none">
            <a:spAutoFit/>
          </a:bodyPr>
          <a:lstStyle/>
          <a:p>
            <a:r>
              <a:rPr lang="ja-JP" altLang="en-US" b="1">
                <a:solidFill>
                  <a:srgbClr val="009193"/>
                </a:solidFill>
              </a:rPr>
              <a:t>スタンファイル</a:t>
            </a:r>
            <a:r>
              <a:rPr lang="en-US" altLang="ja-JP" b="1" dirty="0">
                <a:solidFill>
                  <a:srgbClr val="009193"/>
                </a:solidFill>
              </a:rPr>
              <a:t> 【</a:t>
            </a:r>
            <a:r>
              <a:rPr lang="ja-JP" altLang="en-US" b="1">
                <a:solidFill>
                  <a:srgbClr val="009193"/>
                </a:solidFill>
              </a:rPr>
              <a:t>3-9-1-glm-binom-1.stan</a:t>
            </a:r>
            <a:r>
              <a:rPr lang="en-US" altLang="ja-JP" b="1" dirty="0">
                <a:solidFill>
                  <a:srgbClr val="009193"/>
                </a:solidFill>
              </a:rPr>
              <a:t>】</a:t>
            </a:r>
            <a:endParaRPr lang="ja-JP" altLang="en-US" b="1">
              <a:solidFill>
                <a:srgbClr val="009193"/>
              </a:solidFill>
            </a:endParaRPr>
          </a:p>
        </p:txBody>
      </p:sp>
      <p:sp>
        <p:nvSpPr>
          <p:cNvPr id="11" name="テキスト ボックス 10">
            <a:extLst>
              <a:ext uri="{FF2B5EF4-FFF2-40B4-BE49-F238E27FC236}">
                <a16:creationId xmlns:a16="http://schemas.microsoft.com/office/drawing/2014/main" id="{CCD25099-5C2B-3D4F-9FAC-E91D8CA0E82C}"/>
              </a:ext>
            </a:extLst>
          </p:cNvPr>
          <p:cNvSpPr txBox="1"/>
          <p:nvPr/>
        </p:nvSpPr>
        <p:spPr>
          <a:xfrm>
            <a:off x="2438401" y="1574353"/>
            <a:ext cx="1133644" cy="369332"/>
          </a:xfrm>
          <a:prstGeom prst="rect">
            <a:avLst/>
          </a:prstGeom>
          <a:noFill/>
        </p:spPr>
        <p:txBody>
          <a:bodyPr wrap="none" rtlCol="0">
            <a:spAutoFit/>
          </a:bodyPr>
          <a:lstStyle/>
          <a:p>
            <a:r>
              <a:rPr kumimoji="1" lang="en-US" altLang="ja-JP" b="1" dirty="0">
                <a:solidFill>
                  <a:srgbClr val="009193"/>
                </a:solidFill>
              </a:rPr>
              <a:t>R</a:t>
            </a:r>
            <a:r>
              <a:rPr kumimoji="1" lang="ja-JP" altLang="en-US" b="1">
                <a:solidFill>
                  <a:srgbClr val="009193"/>
                </a:solidFill>
              </a:rPr>
              <a:t>ファイル</a:t>
            </a:r>
          </a:p>
        </p:txBody>
      </p:sp>
      <p:sp>
        <p:nvSpPr>
          <p:cNvPr id="12" name="テキスト ボックス 11">
            <a:extLst>
              <a:ext uri="{FF2B5EF4-FFF2-40B4-BE49-F238E27FC236}">
                <a16:creationId xmlns:a16="http://schemas.microsoft.com/office/drawing/2014/main" id="{3F5AA54C-AD9F-0C4D-929E-A20E9BB4B9F2}"/>
              </a:ext>
            </a:extLst>
          </p:cNvPr>
          <p:cNvSpPr txBox="1"/>
          <p:nvPr/>
        </p:nvSpPr>
        <p:spPr>
          <a:xfrm>
            <a:off x="6453866" y="5573973"/>
            <a:ext cx="4634602" cy="307777"/>
          </a:xfrm>
          <a:prstGeom prst="rect">
            <a:avLst/>
          </a:prstGeom>
          <a:noFill/>
        </p:spPr>
        <p:txBody>
          <a:bodyPr wrap="none" rtlCol="0">
            <a:spAutoFit/>
          </a:bodyPr>
          <a:lstStyle/>
          <a:p>
            <a:r>
              <a:rPr kumimoji="1" lang="en-US" altLang="ja-JP" sz="1400" b="1" dirty="0"/>
              <a:t>*</a:t>
            </a:r>
            <a:r>
              <a:rPr kumimoji="1" lang="ja-JP" altLang="en-US" sz="1400" b="1"/>
              <a:t>事前分布は一様分布を仮定しています</a:t>
            </a:r>
            <a:r>
              <a:rPr kumimoji="1" lang="en-US" altLang="ja-JP" sz="1400" b="1" dirty="0"/>
              <a:t>(</a:t>
            </a:r>
            <a:r>
              <a:rPr kumimoji="1" lang="ja-JP" altLang="en-US" sz="1400" b="1"/>
              <a:t>その場合記載なし</a:t>
            </a:r>
            <a:r>
              <a:rPr kumimoji="1" lang="en-US" altLang="ja-JP" sz="1400" b="1" dirty="0"/>
              <a:t>)</a:t>
            </a:r>
            <a:endParaRPr kumimoji="1" lang="ja-JP" altLang="en-US" sz="1400" b="1"/>
          </a:p>
        </p:txBody>
      </p:sp>
      <p:sp>
        <p:nvSpPr>
          <p:cNvPr id="13" name="テキスト ボックス 12">
            <a:extLst>
              <a:ext uri="{FF2B5EF4-FFF2-40B4-BE49-F238E27FC236}">
                <a16:creationId xmlns:a16="http://schemas.microsoft.com/office/drawing/2014/main" id="{05F2127D-06C8-934C-9C69-7AEA182CD395}"/>
              </a:ext>
            </a:extLst>
          </p:cNvPr>
          <p:cNvSpPr txBox="1"/>
          <p:nvPr/>
        </p:nvSpPr>
        <p:spPr>
          <a:xfrm>
            <a:off x="3817009" y="5224628"/>
            <a:ext cx="1617751" cy="307777"/>
          </a:xfrm>
          <a:prstGeom prst="rect">
            <a:avLst/>
          </a:prstGeom>
          <a:noFill/>
        </p:spPr>
        <p:txBody>
          <a:bodyPr wrap="none" rtlCol="0">
            <a:spAutoFit/>
          </a:bodyPr>
          <a:lstStyle/>
          <a:p>
            <a:r>
              <a:rPr kumimoji="1" lang="en-US" altLang="ja-JP" sz="1400" b="1" dirty="0"/>
              <a:t>*</a:t>
            </a:r>
            <a:r>
              <a:rPr lang="ja-JP" altLang="en-US" sz="1400" b="1"/>
              <a:t>いつもの手順です</a:t>
            </a:r>
            <a:endParaRPr kumimoji="1" lang="ja-JP" altLang="en-US" sz="1400" b="1"/>
          </a:p>
        </p:txBody>
      </p:sp>
    </p:spTree>
    <p:extLst>
      <p:ext uri="{BB962C8B-B14F-4D97-AF65-F5344CB8AC3E}">
        <p14:creationId xmlns:p14="http://schemas.microsoft.com/office/powerpoint/2010/main" val="1092635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2" y="304801"/>
            <a:ext cx="8871857" cy="584775"/>
          </a:xfrm>
          <a:prstGeom prst="rect">
            <a:avLst/>
          </a:prstGeom>
          <a:noFill/>
        </p:spPr>
        <p:txBody>
          <a:bodyPr wrap="square" rtlCol="0">
            <a:spAutoFit/>
          </a:bodyPr>
          <a:lstStyle/>
          <a:p>
            <a:r>
              <a:rPr lang="en-US" altLang="ja-JP" sz="3200" dirty="0" err="1"/>
              <a:t>rstan</a:t>
            </a:r>
            <a:r>
              <a:rPr lang="ja-JP" altLang="en-US" sz="3200"/>
              <a:t>を用いた推定</a:t>
            </a:r>
            <a:r>
              <a:rPr lang="en-US" altLang="ja-JP" sz="3200" dirty="0"/>
              <a:t>③</a:t>
            </a:r>
            <a:r>
              <a:rPr lang="ja-JP" altLang="en-US" sz="3200"/>
              <a:t>結果の表示</a:t>
            </a:r>
            <a:endParaRPr kumimoji="1" lang="ja-JP" altLang="en-US" sz="3200"/>
          </a:p>
        </p:txBody>
      </p:sp>
      <p:pic>
        <p:nvPicPr>
          <p:cNvPr id="4" name="図 3" descr="テーブル&#10;&#10;低い精度で自動的に生成された説明">
            <a:extLst>
              <a:ext uri="{FF2B5EF4-FFF2-40B4-BE49-F238E27FC236}">
                <a16:creationId xmlns:a16="http://schemas.microsoft.com/office/drawing/2014/main" id="{C8933332-CE5B-1047-ADCE-9C7C6179488C}"/>
              </a:ext>
            </a:extLst>
          </p:cNvPr>
          <p:cNvPicPr>
            <a:picLocks noChangeAspect="1"/>
          </p:cNvPicPr>
          <p:nvPr/>
        </p:nvPicPr>
        <p:blipFill>
          <a:blip r:embed="rId2"/>
          <a:stretch>
            <a:fillRect/>
          </a:stretch>
        </p:blipFill>
        <p:spPr>
          <a:xfrm>
            <a:off x="1292679" y="2669275"/>
            <a:ext cx="9377480" cy="1815600"/>
          </a:xfrm>
          <a:prstGeom prst="rect">
            <a:avLst/>
          </a:prstGeom>
        </p:spPr>
      </p:pic>
      <p:sp>
        <p:nvSpPr>
          <p:cNvPr id="6" name="正方形/長方形 5">
            <a:extLst>
              <a:ext uri="{FF2B5EF4-FFF2-40B4-BE49-F238E27FC236}">
                <a16:creationId xmlns:a16="http://schemas.microsoft.com/office/drawing/2014/main" id="{5953B64F-4237-DF45-9C29-1D989508162D}"/>
              </a:ext>
            </a:extLst>
          </p:cNvPr>
          <p:cNvSpPr/>
          <p:nvPr/>
        </p:nvSpPr>
        <p:spPr>
          <a:xfrm>
            <a:off x="653142" y="1280563"/>
            <a:ext cx="10885715" cy="1070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テキスト&#10;&#10;自動的に生成された説明">
            <a:extLst>
              <a:ext uri="{FF2B5EF4-FFF2-40B4-BE49-F238E27FC236}">
                <a16:creationId xmlns:a16="http://schemas.microsoft.com/office/drawing/2014/main" id="{C081CE6E-1C26-9148-B334-16102C818525}"/>
              </a:ext>
            </a:extLst>
          </p:cNvPr>
          <p:cNvPicPr>
            <a:picLocks noChangeAspect="1"/>
          </p:cNvPicPr>
          <p:nvPr/>
        </p:nvPicPr>
        <p:blipFill rotWithShape="1">
          <a:blip r:embed="rId3"/>
          <a:srcRect b="11205"/>
          <a:stretch/>
        </p:blipFill>
        <p:spPr>
          <a:xfrm>
            <a:off x="653142" y="1436019"/>
            <a:ext cx="3860800" cy="631508"/>
          </a:xfrm>
          <a:prstGeom prst="rect">
            <a:avLst/>
          </a:prstGeom>
        </p:spPr>
      </p:pic>
      <p:sp>
        <p:nvSpPr>
          <p:cNvPr id="8" name="正方形/長方形 7">
            <a:extLst>
              <a:ext uri="{FF2B5EF4-FFF2-40B4-BE49-F238E27FC236}">
                <a16:creationId xmlns:a16="http://schemas.microsoft.com/office/drawing/2014/main" id="{6275E96E-5CF2-054B-AF63-E0F06C93DEFE}"/>
              </a:ext>
            </a:extLst>
          </p:cNvPr>
          <p:cNvSpPr/>
          <p:nvPr/>
        </p:nvSpPr>
        <p:spPr>
          <a:xfrm>
            <a:off x="9851571" y="2669275"/>
            <a:ext cx="685800" cy="1695896"/>
          </a:xfrm>
          <a:prstGeom prst="rect">
            <a:avLst/>
          </a:prstGeom>
          <a:solidFill>
            <a:srgbClr val="009193">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9BD24240-DB47-004B-B79F-9773CED98ED2}"/>
              </a:ext>
            </a:extLst>
          </p:cNvPr>
          <p:cNvSpPr txBox="1"/>
          <p:nvPr/>
        </p:nvSpPr>
        <p:spPr>
          <a:xfrm>
            <a:off x="9254009" y="4939971"/>
            <a:ext cx="1810111" cy="369332"/>
          </a:xfrm>
          <a:prstGeom prst="rect">
            <a:avLst/>
          </a:prstGeom>
          <a:noFill/>
        </p:spPr>
        <p:txBody>
          <a:bodyPr wrap="none" rtlCol="0">
            <a:spAutoFit/>
          </a:bodyPr>
          <a:lstStyle/>
          <a:p>
            <a:r>
              <a:rPr kumimoji="1" lang="ja-JP" altLang="en-US" b="1">
                <a:solidFill>
                  <a:srgbClr val="009193"/>
                </a:solidFill>
              </a:rPr>
              <a:t>収束しているよう</a:t>
            </a:r>
          </a:p>
        </p:txBody>
      </p:sp>
      <p:sp>
        <p:nvSpPr>
          <p:cNvPr id="11" name="正方形/長方形 10">
            <a:extLst>
              <a:ext uri="{FF2B5EF4-FFF2-40B4-BE49-F238E27FC236}">
                <a16:creationId xmlns:a16="http://schemas.microsoft.com/office/drawing/2014/main" id="{19636655-62A2-EE4F-938B-C1C6D200B88C}"/>
              </a:ext>
            </a:extLst>
          </p:cNvPr>
          <p:cNvSpPr/>
          <p:nvPr/>
        </p:nvSpPr>
        <p:spPr>
          <a:xfrm>
            <a:off x="6095998" y="2653049"/>
            <a:ext cx="2895601" cy="1352894"/>
          </a:xfrm>
          <a:prstGeom prst="rect">
            <a:avLst/>
          </a:prstGeom>
          <a:solidFill>
            <a:srgbClr val="009193">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03F7F14-34B9-CD4B-95D8-9F5B154466CE}"/>
              </a:ext>
            </a:extLst>
          </p:cNvPr>
          <p:cNvSpPr txBox="1"/>
          <p:nvPr/>
        </p:nvSpPr>
        <p:spPr>
          <a:xfrm>
            <a:off x="6450602" y="4586923"/>
            <a:ext cx="2279791" cy="646331"/>
          </a:xfrm>
          <a:prstGeom prst="rect">
            <a:avLst/>
          </a:prstGeom>
          <a:noFill/>
        </p:spPr>
        <p:txBody>
          <a:bodyPr wrap="none" rtlCol="0">
            <a:spAutoFit/>
          </a:bodyPr>
          <a:lstStyle/>
          <a:p>
            <a:pPr algn="ctr"/>
            <a:r>
              <a:rPr kumimoji="1" lang="en-US" altLang="ja-JP" b="1" dirty="0">
                <a:solidFill>
                  <a:srgbClr val="009193"/>
                </a:solidFill>
              </a:rPr>
              <a:t>0</a:t>
            </a:r>
            <a:r>
              <a:rPr kumimoji="1" lang="ja-JP" altLang="en-US" b="1">
                <a:solidFill>
                  <a:srgbClr val="009193"/>
                </a:solidFill>
              </a:rPr>
              <a:t>を含んでいる確率は</a:t>
            </a:r>
            <a:endParaRPr kumimoji="1" lang="en-US" altLang="ja-JP" b="1" dirty="0">
              <a:solidFill>
                <a:srgbClr val="009193"/>
              </a:solidFill>
            </a:endParaRPr>
          </a:p>
          <a:p>
            <a:pPr algn="ctr"/>
            <a:r>
              <a:rPr kumimoji="1" lang="ja-JP" altLang="en-US" b="1">
                <a:solidFill>
                  <a:srgbClr val="009193"/>
                </a:solidFill>
              </a:rPr>
              <a:t>とても小さそう</a:t>
            </a:r>
          </a:p>
        </p:txBody>
      </p:sp>
      <p:sp>
        <p:nvSpPr>
          <p:cNvPr id="14" name="正方形/長方形 13">
            <a:extLst>
              <a:ext uri="{FF2B5EF4-FFF2-40B4-BE49-F238E27FC236}">
                <a16:creationId xmlns:a16="http://schemas.microsoft.com/office/drawing/2014/main" id="{694C60A8-49E4-A34C-A666-1C33FC6A4119}"/>
              </a:ext>
            </a:extLst>
          </p:cNvPr>
          <p:cNvSpPr/>
          <p:nvPr/>
        </p:nvSpPr>
        <p:spPr>
          <a:xfrm>
            <a:off x="6945086" y="4022169"/>
            <a:ext cx="1045028" cy="343002"/>
          </a:xfrm>
          <a:prstGeom prst="rect">
            <a:avLst/>
          </a:prstGeom>
          <a:solidFill>
            <a:srgbClr val="FFFF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上矢印 12">
            <a:extLst>
              <a:ext uri="{FF2B5EF4-FFF2-40B4-BE49-F238E27FC236}">
                <a16:creationId xmlns:a16="http://schemas.microsoft.com/office/drawing/2014/main" id="{CEBBD235-F80D-034D-A296-074391C12A84}"/>
              </a:ext>
            </a:extLst>
          </p:cNvPr>
          <p:cNvSpPr/>
          <p:nvPr/>
        </p:nvSpPr>
        <p:spPr>
          <a:xfrm>
            <a:off x="7335426" y="4082315"/>
            <a:ext cx="477387" cy="416150"/>
          </a:xfrm>
          <a:prstGeom prst="upArrow">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上矢印 14">
            <a:extLst>
              <a:ext uri="{FF2B5EF4-FFF2-40B4-BE49-F238E27FC236}">
                <a16:creationId xmlns:a16="http://schemas.microsoft.com/office/drawing/2014/main" id="{BB55CAE9-0448-BA47-99C9-3E212C934523}"/>
              </a:ext>
            </a:extLst>
          </p:cNvPr>
          <p:cNvSpPr/>
          <p:nvPr/>
        </p:nvSpPr>
        <p:spPr>
          <a:xfrm>
            <a:off x="9920372" y="4426229"/>
            <a:ext cx="477387" cy="416150"/>
          </a:xfrm>
          <a:prstGeom prst="upArrow">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4FFEAF5D-1FE2-3748-BAC7-3CE1C5D5604E}"/>
              </a:ext>
            </a:extLst>
          </p:cNvPr>
          <p:cNvSpPr/>
          <p:nvPr/>
        </p:nvSpPr>
        <p:spPr>
          <a:xfrm>
            <a:off x="3145969" y="2752553"/>
            <a:ext cx="892631" cy="1269616"/>
          </a:xfrm>
          <a:prstGeom prst="rect">
            <a:avLst/>
          </a:prstGeom>
          <a:solidFill>
            <a:srgbClr val="009193">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666E9747-0A19-C24A-9232-2E845F27F372}"/>
              </a:ext>
            </a:extLst>
          </p:cNvPr>
          <p:cNvSpPr txBox="1"/>
          <p:nvPr/>
        </p:nvSpPr>
        <p:spPr>
          <a:xfrm>
            <a:off x="2698506" y="4670201"/>
            <a:ext cx="1851790" cy="369332"/>
          </a:xfrm>
          <a:prstGeom prst="rect">
            <a:avLst/>
          </a:prstGeom>
          <a:noFill/>
        </p:spPr>
        <p:txBody>
          <a:bodyPr wrap="none" rtlCol="0">
            <a:spAutoFit/>
          </a:bodyPr>
          <a:lstStyle/>
          <a:p>
            <a:pPr algn="ctr"/>
            <a:r>
              <a:rPr lang="en-US" altLang="ja-JP" b="1" dirty="0">
                <a:solidFill>
                  <a:srgbClr val="009193"/>
                </a:solidFill>
              </a:rPr>
              <a:t>Posterior Mean</a:t>
            </a:r>
          </a:p>
        </p:txBody>
      </p:sp>
      <p:sp>
        <p:nvSpPr>
          <p:cNvPr id="20" name="正方形/長方形 19">
            <a:extLst>
              <a:ext uri="{FF2B5EF4-FFF2-40B4-BE49-F238E27FC236}">
                <a16:creationId xmlns:a16="http://schemas.microsoft.com/office/drawing/2014/main" id="{A4CB04DD-EB05-8841-A647-9AB13BA732C7}"/>
              </a:ext>
            </a:extLst>
          </p:cNvPr>
          <p:cNvSpPr/>
          <p:nvPr/>
        </p:nvSpPr>
        <p:spPr>
          <a:xfrm>
            <a:off x="2978987" y="4105447"/>
            <a:ext cx="1045028" cy="343002"/>
          </a:xfrm>
          <a:prstGeom prst="rect">
            <a:avLst/>
          </a:prstGeom>
          <a:solidFill>
            <a:srgbClr val="FFFFFF">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上矢印 20">
            <a:extLst>
              <a:ext uri="{FF2B5EF4-FFF2-40B4-BE49-F238E27FC236}">
                <a16:creationId xmlns:a16="http://schemas.microsoft.com/office/drawing/2014/main" id="{ADE69C9C-69C8-E64C-A562-03F70C36BDEE}"/>
              </a:ext>
            </a:extLst>
          </p:cNvPr>
          <p:cNvSpPr/>
          <p:nvPr/>
        </p:nvSpPr>
        <p:spPr>
          <a:xfrm>
            <a:off x="3369327" y="4165593"/>
            <a:ext cx="477387" cy="416150"/>
          </a:xfrm>
          <a:prstGeom prst="upArrow">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0613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2" y="304801"/>
            <a:ext cx="8871857" cy="584775"/>
          </a:xfrm>
          <a:prstGeom prst="rect">
            <a:avLst/>
          </a:prstGeom>
          <a:noFill/>
        </p:spPr>
        <p:txBody>
          <a:bodyPr wrap="square" rtlCol="0">
            <a:spAutoFit/>
          </a:bodyPr>
          <a:lstStyle/>
          <a:p>
            <a:r>
              <a:rPr lang="en-US" altLang="ja-JP" sz="3200" dirty="0" err="1"/>
              <a:t>rstan</a:t>
            </a:r>
            <a:r>
              <a:rPr lang="ja-JP" altLang="en-US" sz="3200"/>
              <a:t>を用いた推定</a:t>
            </a:r>
            <a:r>
              <a:rPr lang="en-US" altLang="ja-JP" sz="3200" dirty="0"/>
              <a:t>④</a:t>
            </a:r>
            <a:r>
              <a:rPr lang="ja-JP" altLang="en-US" sz="3200"/>
              <a:t>トレースプロット</a:t>
            </a:r>
            <a:endParaRPr kumimoji="1" lang="ja-JP" altLang="en-US" sz="3200"/>
          </a:p>
        </p:txBody>
      </p:sp>
      <p:pic>
        <p:nvPicPr>
          <p:cNvPr id="4" name="図 3" descr="棒グラフ&#10;&#10;自動的に生成された説明">
            <a:extLst>
              <a:ext uri="{FF2B5EF4-FFF2-40B4-BE49-F238E27FC236}">
                <a16:creationId xmlns:a16="http://schemas.microsoft.com/office/drawing/2014/main" id="{10BB8BD0-233E-7241-81E0-6BAE6F7631EF}"/>
              </a:ext>
            </a:extLst>
          </p:cNvPr>
          <p:cNvPicPr>
            <a:picLocks noChangeAspect="1"/>
          </p:cNvPicPr>
          <p:nvPr/>
        </p:nvPicPr>
        <p:blipFill>
          <a:blip r:embed="rId2"/>
          <a:stretch>
            <a:fillRect/>
          </a:stretch>
        </p:blipFill>
        <p:spPr>
          <a:xfrm>
            <a:off x="6561732" y="2016901"/>
            <a:ext cx="3861619" cy="3901844"/>
          </a:xfrm>
          <a:prstGeom prst="rect">
            <a:avLst/>
          </a:prstGeom>
        </p:spPr>
      </p:pic>
      <p:pic>
        <p:nvPicPr>
          <p:cNvPr id="7" name="図 6" descr="タイムライン&#10;&#10;自動的に生成された説明">
            <a:extLst>
              <a:ext uri="{FF2B5EF4-FFF2-40B4-BE49-F238E27FC236}">
                <a16:creationId xmlns:a16="http://schemas.microsoft.com/office/drawing/2014/main" id="{BB167E71-4695-4E48-9EB2-9A4BC0340733}"/>
              </a:ext>
            </a:extLst>
          </p:cNvPr>
          <p:cNvPicPr>
            <a:picLocks noChangeAspect="1"/>
          </p:cNvPicPr>
          <p:nvPr/>
        </p:nvPicPr>
        <p:blipFill>
          <a:blip r:embed="rId3"/>
          <a:stretch>
            <a:fillRect/>
          </a:stretch>
        </p:blipFill>
        <p:spPr>
          <a:xfrm>
            <a:off x="1509509" y="2016907"/>
            <a:ext cx="3861619" cy="3901844"/>
          </a:xfrm>
          <a:prstGeom prst="rect">
            <a:avLst/>
          </a:prstGeom>
        </p:spPr>
      </p:pic>
      <p:sp>
        <p:nvSpPr>
          <p:cNvPr id="8" name="テキスト ボックス 7">
            <a:extLst>
              <a:ext uri="{FF2B5EF4-FFF2-40B4-BE49-F238E27FC236}">
                <a16:creationId xmlns:a16="http://schemas.microsoft.com/office/drawing/2014/main" id="{72426DCD-70B1-3F45-9EC5-9E95A767EC12}"/>
              </a:ext>
            </a:extLst>
          </p:cNvPr>
          <p:cNvSpPr txBox="1"/>
          <p:nvPr/>
        </p:nvSpPr>
        <p:spPr>
          <a:xfrm>
            <a:off x="7914228" y="5998007"/>
            <a:ext cx="1415772" cy="369332"/>
          </a:xfrm>
          <a:prstGeom prst="rect">
            <a:avLst/>
          </a:prstGeom>
          <a:noFill/>
        </p:spPr>
        <p:txBody>
          <a:bodyPr wrap="none" rtlCol="0">
            <a:spAutoFit/>
          </a:bodyPr>
          <a:lstStyle/>
          <a:p>
            <a:r>
              <a:rPr kumimoji="1" lang="ja-JP" altLang="en-US"/>
              <a:t>バーインあり</a:t>
            </a:r>
          </a:p>
        </p:txBody>
      </p:sp>
      <p:sp>
        <p:nvSpPr>
          <p:cNvPr id="9" name="テキスト ボックス 8">
            <a:extLst>
              <a:ext uri="{FF2B5EF4-FFF2-40B4-BE49-F238E27FC236}">
                <a16:creationId xmlns:a16="http://schemas.microsoft.com/office/drawing/2014/main" id="{6A3C62C6-6AEB-F14B-8388-6B61E1D51D0C}"/>
              </a:ext>
            </a:extLst>
          </p:cNvPr>
          <p:cNvSpPr txBox="1"/>
          <p:nvPr/>
        </p:nvSpPr>
        <p:spPr>
          <a:xfrm>
            <a:off x="2645541" y="5998007"/>
            <a:ext cx="1410964" cy="369332"/>
          </a:xfrm>
          <a:prstGeom prst="rect">
            <a:avLst/>
          </a:prstGeom>
          <a:noFill/>
        </p:spPr>
        <p:txBody>
          <a:bodyPr wrap="none" rtlCol="0">
            <a:spAutoFit/>
          </a:bodyPr>
          <a:lstStyle/>
          <a:p>
            <a:r>
              <a:rPr kumimoji="1" lang="ja-JP" altLang="en-US"/>
              <a:t>バーインなし</a:t>
            </a:r>
          </a:p>
        </p:txBody>
      </p:sp>
      <p:sp>
        <p:nvSpPr>
          <p:cNvPr id="10" name="正方形/長方形 9">
            <a:extLst>
              <a:ext uri="{FF2B5EF4-FFF2-40B4-BE49-F238E27FC236}">
                <a16:creationId xmlns:a16="http://schemas.microsoft.com/office/drawing/2014/main" id="{1C741634-79A8-504A-838B-F3B4761B6C09}"/>
              </a:ext>
            </a:extLst>
          </p:cNvPr>
          <p:cNvSpPr/>
          <p:nvPr/>
        </p:nvSpPr>
        <p:spPr>
          <a:xfrm>
            <a:off x="653143" y="1124287"/>
            <a:ext cx="10885716" cy="8133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descr="会社名 が含まれている画像&#10;&#10;自動的に生成された説明">
            <a:extLst>
              <a:ext uri="{FF2B5EF4-FFF2-40B4-BE49-F238E27FC236}">
                <a16:creationId xmlns:a16="http://schemas.microsoft.com/office/drawing/2014/main" id="{089BBDC4-E24C-A340-878B-F78A8EAB4457}"/>
              </a:ext>
            </a:extLst>
          </p:cNvPr>
          <p:cNvPicPr>
            <a:picLocks noChangeAspect="1"/>
          </p:cNvPicPr>
          <p:nvPr/>
        </p:nvPicPr>
        <p:blipFill>
          <a:blip r:embed="rId4"/>
          <a:stretch>
            <a:fillRect/>
          </a:stretch>
        </p:blipFill>
        <p:spPr>
          <a:xfrm>
            <a:off x="690560" y="1157398"/>
            <a:ext cx="2710543" cy="701003"/>
          </a:xfrm>
          <a:prstGeom prst="rect">
            <a:avLst/>
          </a:prstGeom>
        </p:spPr>
      </p:pic>
      <p:sp>
        <p:nvSpPr>
          <p:cNvPr id="11" name="テキスト ボックス 10">
            <a:extLst>
              <a:ext uri="{FF2B5EF4-FFF2-40B4-BE49-F238E27FC236}">
                <a16:creationId xmlns:a16="http://schemas.microsoft.com/office/drawing/2014/main" id="{B42FC16D-F548-3947-A7A2-A0902E273342}"/>
              </a:ext>
            </a:extLst>
          </p:cNvPr>
          <p:cNvSpPr txBox="1"/>
          <p:nvPr/>
        </p:nvSpPr>
        <p:spPr>
          <a:xfrm>
            <a:off x="5858001" y="1530969"/>
            <a:ext cx="1726755" cy="307777"/>
          </a:xfrm>
          <a:prstGeom prst="rect">
            <a:avLst/>
          </a:prstGeom>
          <a:noFill/>
        </p:spPr>
        <p:txBody>
          <a:bodyPr wrap="none" rtlCol="0">
            <a:spAutoFit/>
          </a:bodyPr>
          <a:lstStyle/>
          <a:p>
            <a:r>
              <a:rPr kumimoji="1" lang="en-US" altLang="ja-JP" sz="1400" b="1" dirty="0"/>
              <a:t>*</a:t>
            </a:r>
            <a:r>
              <a:rPr lang="ja-JP" altLang="en-US" sz="1400" b="1"/>
              <a:t>収束してそうですね</a:t>
            </a:r>
            <a:endParaRPr kumimoji="1" lang="ja-JP" altLang="en-US" sz="1400" b="1"/>
          </a:p>
        </p:txBody>
      </p:sp>
    </p:spTree>
    <p:extLst>
      <p:ext uri="{BB962C8B-B14F-4D97-AF65-F5344CB8AC3E}">
        <p14:creationId xmlns:p14="http://schemas.microsoft.com/office/powerpoint/2010/main" val="4035953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2" y="304801"/>
            <a:ext cx="8871857" cy="584775"/>
          </a:xfrm>
          <a:prstGeom prst="rect">
            <a:avLst/>
          </a:prstGeom>
          <a:noFill/>
        </p:spPr>
        <p:txBody>
          <a:bodyPr wrap="square" rtlCol="0">
            <a:spAutoFit/>
          </a:bodyPr>
          <a:lstStyle/>
          <a:p>
            <a:r>
              <a:rPr lang="en-US" altLang="ja-JP" sz="3200" dirty="0" err="1"/>
              <a:t>rstan</a:t>
            </a:r>
            <a:r>
              <a:rPr lang="ja-JP" altLang="en-US" sz="3200"/>
              <a:t>を用いた推定</a:t>
            </a:r>
            <a:r>
              <a:rPr lang="en-US" altLang="ja-JP" sz="3200" dirty="0"/>
              <a:t>⑤</a:t>
            </a:r>
            <a:r>
              <a:rPr lang="ja-JP" altLang="en-US" sz="3200"/>
              <a:t>事後分布の可視化</a:t>
            </a:r>
            <a:endParaRPr kumimoji="1" lang="ja-JP" altLang="en-US" sz="3200"/>
          </a:p>
        </p:txBody>
      </p:sp>
      <p:pic>
        <p:nvPicPr>
          <p:cNvPr id="4" name="図 3" descr="グラフ&#10;&#10;自動的に生成された説明">
            <a:extLst>
              <a:ext uri="{FF2B5EF4-FFF2-40B4-BE49-F238E27FC236}">
                <a16:creationId xmlns:a16="http://schemas.microsoft.com/office/drawing/2014/main" id="{6E44DAB1-AA61-F248-B5D7-113AA5FA90B2}"/>
              </a:ext>
            </a:extLst>
          </p:cNvPr>
          <p:cNvPicPr>
            <a:picLocks noChangeAspect="1"/>
          </p:cNvPicPr>
          <p:nvPr/>
        </p:nvPicPr>
        <p:blipFill>
          <a:blip r:embed="rId2"/>
          <a:stretch>
            <a:fillRect/>
          </a:stretch>
        </p:blipFill>
        <p:spPr>
          <a:xfrm>
            <a:off x="881743" y="1396093"/>
            <a:ext cx="4942114" cy="4993594"/>
          </a:xfrm>
          <a:prstGeom prst="rect">
            <a:avLst/>
          </a:prstGeom>
        </p:spPr>
      </p:pic>
      <p:sp>
        <p:nvSpPr>
          <p:cNvPr id="7" name="正方形/長方形 6">
            <a:extLst>
              <a:ext uri="{FF2B5EF4-FFF2-40B4-BE49-F238E27FC236}">
                <a16:creationId xmlns:a16="http://schemas.microsoft.com/office/drawing/2014/main" id="{8B467D8B-0F2D-634D-AAB7-BEA397AB7115}"/>
              </a:ext>
            </a:extLst>
          </p:cNvPr>
          <p:cNvSpPr/>
          <p:nvPr/>
        </p:nvSpPr>
        <p:spPr>
          <a:xfrm>
            <a:off x="6313712" y="1520048"/>
            <a:ext cx="5225145" cy="46412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6A082919-D9B9-CD4B-82E8-77517D7CE127}"/>
              </a:ext>
            </a:extLst>
          </p:cNvPr>
          <p:cNvPicPr>
            <a:picLocks noChangeAspect="1"/>
          </p:cNvPicPr>
          <p:nvPr/>
        </p:nvPicPr>
        <p:blipFill>
          <a:blip r:embed="rId3"/>
          <a:stretch>
            <a:fillRect/>
          </a:stretch>
        </p:blipFill>
        <p:spPr>
          <a:xfrm>
            <a:off x="6313712" y="1656442"/>
            <a:ext cx="4977502" cy="1533071"/>
          </a:xfrm>
          <a:prstGeom prst="rect">
            <a:avLst/>
          </a:prstGeom>
        </p:spPr>
      </p:pic>
      <p:sp>
        <p:nvSpPr>
          <p:cNvPr id="8" name="テキスト ボックス 7">
            <a:extLst>
              <a:ext uri="{FF2B5EF4-FFF2-40B4-BE49-F238E27FC236}">
                <a16:creationId xmlns:a16="http://schemas.microsoft.com/office/drawing/2014/main" id="{DC2078AC-62EF-AA47-ABC3-EAA7743FE137}"/>
              </a:ext>
            </a:extLst>
          </p:cNvPr>
          <p:cNvSpPr txBox="1"/>
          <p:nvPr/>
        </p:nvSpPr>
        <p:spPr>
          <a:xfrm>
            <a:off x="6867066" y="4012633"/>
            <a:ext cx="4118435" cy="369332"/>
          </a:xfrm>
          <a:prstGeom prst="rect">
            <a:avLst/>
          </a:prstGeom>
          <a:noFill/>
        </p:spPr>
        <p:txBody>
          <a:bodyPr wrap="none" rtlCol="0">
            <a:spAutoFit/>
          </a:bodyPr>
          <a:lstStyle/>
          <a:p>
            <a:r>
              <a:rPr kumimoji="1" lang="ja-JP" altLang="en-US"/>
              <a:t>事前分布は一様分布を仮定していました</a:t>
            </a:r>
          </a:p>
        </p:txBody>
      </p:sp>
    </p:spTree>
    <p:extLst>
      <p:ext uri="{BB962C8B-B14F-4D97-AF65-F5344CB8AC3E}">
        <p14:creationId xmlns:p14="http://schemas.microsoft.com/office/powerpoint/2010/main" val="1509250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88A8979F-8D43-2640-BB2F-2BEBB2F2FF96}"/>
                  </a:ext>
                </a:extLst>
              </p:cNvPr>
              <p:cNvSpPr txBox="1"/>
              <p:nvPr/>
            </p:nvSpPr>
            <p:spPr>
              <a:xfrm>
                <a:off x="801577" y="1200487"/>
                <a:ext cx="5568769" cy="76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Pr</m:t>
                          </m:r>
                        </m:fName>
                        <m:e>
                          <m:d>
                            <m:dPr>
                              <m:ctrlPr>
                                <a:rPr kumimoji="1" lang="en-US" altLang="ja-JP" sz="2400" b="0" i="1" smtClean="0">
                                  <a:latin typeface="Cambria Math" panose="02040503050406030204" pitchFamily="18" charset="0"/>
                                </a:rPr>
                              </m:ctrlPr>
                            </m:dPr>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𝑌</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h</m:t>
                              </m:r>
                            </m:e>
                          </m:d>
                        </m:e>
                      </m:func>
                      <m:r>
                        <a:rPr kumimoji="1" lang="en-US" altLang="ja-JP" sz="2400" b="0" i="1" smtClean="0">
                          <a:latin typeface="Cambria Math" panose="02040503050406030204" pitchFamily="18" charset="0"/>
                        </a:rPr>
                        <m:t>=</m:t>
                      </m:r>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panose="02040503050406030204" pitchFamily="18" charset="0"/>
                            </a:rPr>
                            <m:t>exp</m:t>
                          </m:r>
                        </m:fName>
                        <m:e>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m:t>
                              </m:r>
                              <m:sSub>
                                <m:sSubPr>
                                  <m:ctrlPr>
                                    <a:rPr kumimoji="1" lang="en-US" altLang="ja-JP" sz="2400" b="1" i="1" smtClean="0">
                                      <a:solidFill>
                                        <a:srgbClr val="009193"/>
                                      </a:solidFill>
                                      <a:latin typeface="Cambria Math" panose="02040503050406030204" pitchFamily="18" charset="0"/>
                                      <a:ea typeface="Cambria Math" panose="02040503050406030204" pitchFamily="18" charset="0"/>
                                    </a:rPr>
                                  </m:ctrlPr>
                                </m:sSubPr>
                                <m:e>
                                  <m:r>
                                    <a:rPr lang="en-US" altLang="ja-JP" sz="2400" b="1" i="1">
                                      <a:solidFill>
                                        <a:srgbClr val="009193"/>
                                      </a:solidFill>
                                      <a:latin typeface="Cambria Math" panose="02040503050406030204" pitchFamily="18" charset="0"/>
                                      <a:ea typeface="Cambria Math" panose="02040503050406030204" pitchFamily="18" charset="0"/>
                                    </a:rPr>
                                    <m:t>𝝀</m:t>
                                  </m:r>
                                </m:e>
                                <m:sub>
                                  <m:r>
                                    <a:rPr kumimoji="1" lang="en-US" altLang="ja-JP" sz="2400" b="1" i="1" smtClean="0">
                                      <a:solidFill>
                                        <a:srgbClr val="009193"/>
                                      </a:solidFill>
                                      <a:latin typeface="Cambria Math" panose="02040503050406030204" pitchFamily="18" charset="0"/>
                                      <a:ea typeface="Cambria Math" panose="02040503050406030204" pitchFamily="18" charset="0"/>
                                    </a:rPr>
                                    <m:t>𝒊</m:t>
                                  </m:r>
                                </m:sub>
                              </m:sSub>
                            </m:e>
                          </m:d>
                        </m:e>
                      </m:func>
                      <m:f>
                        <m:fPr>
                          <m:ctrlPr>
                            <a:rPr kumimoji="1" lang="en-US" altLang="ja-JP" sz="2400" b="0" i="1" smtClean="0">
                              <a:latin typeface="Cambria Math" panose="02040503050406030204" pitchFamily="18" charset="0"/>
                            </a:rPr>
                          </m:ctrlPr>
                        </m:fPr>
                        <m:num>
                          <m:sSubSup>
                            <m:sSubSupPr>
                              <m:ctrlPr>
                                <a:rPr kumimoji="1" lang="en-US" altLang="ja-JP" sz="2400" b="1" i="1" smtClean="0">
                                  <a:solidFill>
                                    <a:srgbClr val="009193"/>
                                  </a:solidFill>
                                  <a:latin typeface="Cambria Math" panose="02040503050406030204" pitchFamily="18" charset="0"/>
                                </a:rPr>
                              </m:ctrlPr>
                            </m:sSubSupPr>
                            <m:e>
                              <m:r>
                                <a:rPr kumimoji="1" lang="en-US" altLang="ja-JP" sz="2400" b="1" i="1" smtClean="0">
                                  <a:solidFill>
                                    <a:srgbClr val="009193"/>
                                  </a:solidFill>
                                  <a:latin typeface="Cambria Math" panose="02040503050406030204" pitchFamily="18" charset="0"/>
                                  <a:ea typeface="Cambria Math" panose="02040503050406030204" pitchFamily="18" charset="0"/>
                                </a:rPr>
                                <m:t>𝝀</m:t>
                              </m:r>
                            </m:e>
                            <m:sub>
                              <m:r>
                                <a:rPr kumimoji="1" lang="en-US" altLang="ja-JP" sz="2400" b="1" i="1" smtClean="0">
                                  <a:solidFill>
                                    <a:srgbClr val="009193"/>
                                  </a:solidFill>
                                  <a:latin typeface="Cambria Math" panose="02040503050406030204" pitchFamily="18" charset="0"/>
                                </a:rPr>
                                <m:t>𝒊</m:t>
                              </m:r>
                            </m:sub>
                            <m:sup>
                              <m:r>
                                <a:rPr kumimoji="1" lang="en-US" altLang="ja-JP" sz="2400" b="1" i="1" smtClean="0">
                                  <a:solidFill>
                                    <a:srgbClr val="009193"/>
                                  </a:solidFill>
                                  <a:latin typeface="Cambria Math" panose="02040503050406030204" pitchFamily="18" charset="0"/>
                                </a:rPr>
                                <m:t>𝒉</m:t>
                              </m:r>
                            </m:sup>
                          </m:sSubSup>
                        </m:num>
                        <m:den>
                          <m:r>
                            <a:rPr kumimoji="1" lang="en-US" altLang="ja-JP" sz="2400" b="0" i="1" smtClean="0">
                              <a:latin typeface="Cambria Math" panose="02040503050406030204" pitchFamily="18" charset="0"/>
                            </a:rPr>
                            <m:t>h</m:t>
                          </m:r>
                          <m:r>
                            <a:rPr kumimoji="1" lang="en-US" altLang="ja-JP" sz="2400" b="0" i="1" smtClean="0">
                              <a:latin typeface="Cambria Math" panose="02040503050406030204" pitchFamily="18" charset="0"/>
                            </a:rPr>
                            <m:t>!</m:t>
                          </m:r>
                        </m:den>
                      </m:f>
                      <m:r>
                        <a:rPr kumimoji="1" lang="en-US" altLang="ja-JP" sz="2400" b="0" i="1" smtClean="0">
                          <a:latin typeface="Cambria Math" panose="02040503050406030204" pitchFamily="18" charset="0"/>
                        </a:rPr>
                        <m:t>   </m:t>
                      </m:r>
                      <m:r>
                        <a:rPr kumimoji="1" lang="en-US" altLang="ja-JP" sz="2400" b="0" i="1" smtClean="0">
                          <a:latin typeface="Cambria Math" panose="02040503050406030204" pitchFamily="18" charset="0"/>
                        </a:rPr>
                        <m:t>h</m:t>
                      </m:r>
                      <m:r>
                        <a:rPr kumimoji="1" lang="en-US" altLang="ja-JP" sz="2400" b="0" i="1" smtClean="0">
                          <a:latin typeface="Cambria Math" panose="02040503050406030204" pitchFamily="18" charset="0"/>
                        </a:rPr>
                        <m:t>=0</m:t>
                      </m:r>
                      <m:r>
                        <a:rPr kumimoji="1" lang="en-US" altLang="ja-JP" sz="2400" b="0" i="0" smtClean="0">
                          <a:latin typeface="Cambria Math" panose="02040503050406030204" pitchFamily="18" charset="0"/>
                        </a:rPr>
                        <m:t>,1,2…….</m:t>
                      </m:r>
                    </m:oMath>
                  </m:oMathPara>
                </a14:m>
                <a:endParaRPr kumimoji="1" lang="ja-JP" altLang="en-US" sz="2400"/>
              </a:p>
            </p:txBody>
          </p:sp>
        </mc:Choice>
        <mc:Fallback xmlns="">
          <p:sp>
            <p:nvSpPr>
              <p:cNvPr id="4" name="テキスト ボックス 3">
                <a:extLst>
                  <a:ext uri="{FF2B5EF4-FFF2-40B4-BE49-F238E27FC236}">
                    <a16:creationId xmlns:a16="http://schemas.microsoft.com/office/drawing/2014/main" id="{88A8979F-8D43-2640-BB2F-2BEBB2F2FF96}"/>
                  </a:ext>
                </a:extLst>
              </p:cNvPr>
              <p:cNvSpPr txBox="1">
                <a:spLocks noRot="1" noChangeAspect="1" noMove="1" noResize="1" noEditPoints="1" noAdjustHandles="1" noChangeArrowheads="1" noChangeShapeType="1" noTextEdit="1"/>
              </p:cNvSpPr>
              <p:nvPr/>
            </p:nvSpPr>
            <p:spPr>
              <a:xfrm>
                <a:off x="801577" y="1200487"/>
                <a:ext cx="5568769" cy="762003"/>
              </a:xfrm>
              <a:prstGeom prst="rect">
                <a:avLst/>
              </a:prstGeom>
              <a:blipFill>
                <a:blip r:embed="rId2"/>
                <a:stretch>
                  <a:fillRect l="-682" b="-147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68F6A3F6-9673-314D-9CA8-6C31253107E9}"/>
                  </a:ext>
                </a:extLst>
              </p:cNvPr>
              <p:cNvSpPr txBox="1"/>
              <p:nvPr/>
            </p:nvSpPr>
            <p:spPr>
              <a:xfrm>
                <a:off x="797402" y="2298526"/>
                <a:ext cx="7876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1" i="1" smtClean="0">
                              <a:latin typeface="Cambria Math" panose="02040503050406030204" pitchFamily="18" charset="0"/>
                              <a:ea typeface="Cambria Math" panose="02040503050406030204" pitchFamily="18" charset="0"/>
                            </a:rPr>
                          </m:ctrlPr>
                        </m:sSubPr>
                        <m:e>
                          <m:r>
                            <a:rPr lang="en-US" altLang="ja-JP" sz="2400" b="1" i="1" smtClean="0">
                              <a:solidFill>
                                <a:srgbClr val="009193"/>
                              </a:solidFill>
                              <a:latin typeface="Cambria Math" panose="02040503050406030204" pitchFamily="18" charset="0"/>
                              <a:ea typeface="Cambria Math" panose="02040503050406030204" pitchFamily="18" charset="0"/>
                            </a:rPr>
                            <m:t>𝝀</m:t>
                          </m:r>
                        </m:e>
                        <m:sub>
                          <m:r>
                            <a:rPr lang="en-US" altLang="ja-JP" sz="2400" b="1" i="1" smtClean="0">
                              <a:solidFill>
                                <a:srgbClr val="009193"/>
                              </a:solidFill>
                              <a:latin typeface="Cambria Math" panose="02040503050406030204" pitchFamily="18" charset="0"/>
                              <a:ea typeface="Cambria Math" panose="02040503050406030204" pitchFamily="18" charset="0"/>
                            </a:rPr>
                            <m:t>𝒊</m:t>
                          </m:r>
                        </m:sub>
                      </m:sSub>
                      <m:r>
                        <a:rPr lang="en-US" altLang="ja-JP" sz="2400" b="0" i="1" smtClean="0">
                          <a:latin typeface="Cambria Math" panose="02040503050406030204" pitchFamily="18" charset="0"/>
                          <a:ea typeface="Cambria Math" panose="02040503050406030204" pitchFamily="18" charset="0"/>
                        </a:rPr>
                        <m:t>=</m:t>
                      </m:r>
                      <m:r>
                        <a:rPr lang="en-US" altLang="ja-JP" sz="2400" b="0" i="1" smtClean="0">
                          <a:latin typeface="Cambria Math" panose="02040503050406030204" pitchFamily="18" charset="0"/>
                          <a:ea typeface="Cambria Math" panose="02040503050406030204" pitchFamily="18" charset="0"/>
                        </a:rPr>
                        <m:t>𝐸</m:t>
                      </m:r>
                      <m:d>
                        <m:dPr>
                          <m:ctrlPr>
                            <a:rPr lang="en-US" altLang="ja-JP" sz="2400" b="0" i="1" smtClean="0">
                              <a:latin typeface="Cambria Math" panose="02040503050406030204" pitchFamily="18" charset="0"/>
                              <a:ea typeface="Cambria Math" panose="02040503050406030204" pitchFamily="18" charset="0"/>
                            </a:rPr>
                          </m:ctrlPr>
                        </m:dPr>
                        <m:e>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b="0" i="1" smtClean="0">
                                  <a:latin typeface="Cambria Math" panose="02040503050406030204" pitchFamily="18" charset="0"/>
                                  <a:ea typeface="Cambria Math" panose="02040503050406030204" pitchFamily="18" charset="0"/>
                                </a:rPr>
                                <m:t>𝑌</m:t>
                              </m:r>
                            </m:e>
                            <m:sub>
                              <m:r>
                                <a:rPr lang="en-US" altLang="ja-JP" sz="2400" b="0" i="1" smtClean="0">
                                  <a:latin typeface="Cambria Math" panose="02040503050406030204" pitchFamily="18" charset="0"/>
                                  <a:ea typeface="Cambria Math" panose="02040503050406030204" pitchFamily="18" charset="0"/>
                                </a:rPr>
                                <m:t>𝑖</m:t>
                              </m:r>
                            </m:sub>
                          </m:sSub>
                        </m:e>
                        <m:e>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b="0" i="1" smtClean="0">
                                  <a:latin typeface="Cambria Math" panose="02040503050406030204" pitchFamily="18" charset="0"/>
                                  <a:ea typeface="Cambria Math" panose="02040503050406030204" pitchFamily="18" charset="0"/>
                                </a:rPr>
                                <m:t>𝑋</m:t>
                              </m:r>
                            </m:e>
                            <m:sub>
                              <m:r>
                                <a:rPr lang="en-US" altLang="ja-JP" sz="2400" b="0" i="1" smtClean="0">
                                  <a:latin typeface="Cambria Math" panose="02040503050406030204" pitchFamily="18" charset="0"/>
                                  <a:ea typeface="Cambria Math" panose="02040503050406030204" pitchFamily="18" charset="0"/>
                                </a:rPr>
                                <m:t>𝑖</m:t>
                              </m:r>
                              <m:r>
                                <a:rPr lang="en-US" altLang="ja-JP" sz="2400" b="0" i="1" smtClean="0">
                                  <a:latin typeface="Cambria Math" panose="02040503050406030204" pitchFamily="18" charset="0"/>
                                  <a:ea typeface="Cambria Math" panose="02040503050406030204" pitchFamily="18" charset="0"/>
                                </a:rPr>
                                <m:t>1</m:t>
                              </m:r>
                            </m:sub>
                          </m:sSub>
                          <m:r>
                            <a:rPr lang="en-US" altLang="ja-JP" sz="2400" b="0" i="1" smtClean="0">
                              <a:latin typeface="Cambria Math" panose="02040503050406030204" pitchFamily="18" charset="0"/>
                              <a:ea typeface="Cambria Math" panose="02040503050406030204" pitchFamily="18" charset="0"/>
                            </a:rPr>
                            <m:t>,</m:t>
                          </m:r>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b="0" i="1" smtClean="0">
                                  <a:latin typeface="Cambria Math" panose="02040503050406030204" pitchFamily="18" charset="0"/>
                                  <a:ea typeface="Cambria Math" panose="02040503050406030204" pitchFamily="18" charset="0"/>
                                </a:rPr>
                                <m:t>𝑋</m:t>
                              </m:r>
                            </m:e>
                            <m:sub>
                              <m:r>
                                <a:rPr lang="en-US" altLang="ja-JP" sz="2400" b="0" i="1" smtClean="0">
                                  <a:latin typeface="Cambria Math" panose="02040503050406030204" pitchFamily="18" charset="0"/>
                                  <a:ea typeface="Cambria Math" panose="02040503050406030204" pitchFamily="18" charset="0"/>
                                </a:rPr>
                                <m:t>𝑖</m:t>
                              </m:r>
                              <m:r>
                                <a:rPr lang="en-US" altLang="ja-JP" sz="2400" b="0" i="1" smtClean="0">
                                  <a:latin typeface="Cambria Math" panose="02040503050406030204" pitchFamily="18" charset="0"/>
                                  <a:ea typeface="Cambria Math" panose="02040503050406030204" pitchFamily="18" charset="0"/>
                                </a:rPr>
                                <m:t>2</m:t>
                              </m:r>
                            </m:sub>
                          </m:sSub>
                          <m:r>
                            <a:rPr lang="en-US" altLang="ja-JP" sz="2400" b="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𝑋</m:t>
                              </m:r>
                            </m:e>
                            <m:sub>
                              <m:r>
                                <a:rPr lang="en-US" altLang="ja-JP" sz="2400" i="1">
                                  <a:latin typeface="Cambria Math" panose="02040503050406030204" pitchFamily="18" charset="0"/>
                                  <a:ea typeface="Cambria Math" panose="02040503050406030204" pitchFamily="18" charset="0"/>
                                </a:rPr>
                                <m:t>𝑖</m:t>
                              </m:r>
                              <m:r>
                                <a:rPr lang="en-US" altLang="ja-JP" sz="2400" b="0" i="1" smtClean="0">
                                  <a:latin typeface="Cambria Math" panose="02040503050406030204" pitchFamily="18" charset="0"/>
                                  <a:ea typeface="Cambria Math" panose="02040503050406030204" pitchFamily="18" charset="0"/>
                                </a:rPr>
                                <m:t>𝑘</m:t>
                              </m:r>
                            </m:sub>
                          </m:sSub>
                        </m:e>
                      </m:d>
                      <m:r>
                        <a:rPr lang="en-US" altLang="ja-JP" sz="2400" b="0" i="1" smtClean="0">
                          <a:latin typeface="Cambria Math" panose="02040503050406030204" pitchFamily="18" charset="0"/>
                          <a:ea typeface="Cambria Math" panose="02040503050406030204" pitchFamily="18" charset="0"/>
                        </a:rPr>
                        <m:t>=</m:t>
                      </m:r>
                      <m:r>
                        <m:rPr>
                          <m:sty m:val="p"/>
                        </m:rPr>
                        <a:rPr lang="en-US" altLang="ja-JP" sz="2400" b="0" i="0" smtClean="0">
                          <a:latin typeface="Cambria Math" panose="02040503050406030204" pitchFamily="18" charset="0"/>
                          <a:ea typeface="Cambria Math" panose="02040503050406030204" pitchFamily="18" charset="0"/>
                        </a:rPr>
                        <m:t>exp</m:t>
                      </m:r>
                      <m:r>
                        <a:rPr lang="en-US" altLang="ja-JP" sz="2400" b="0" i="1" smtClean="0">
                          <a:latin typeface="Cambria Math" panose="02040503050406030204" pitchFamily="18" charset="0"/>
                          <a:ea typeface="Cambria Math" panose="02040503050406030204" pitchFamily="18" charset="0"/>
                        </a:rPr>
                        <m:t>⁡(</m:t>
                      </m:r>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b="0" i="1" smtClean="0">
                              <a:latin typeface="Cambria Math" panose="02040503050406030204" pitchFamily="18" charset="0"/>
                              <a:ea typeface="Cambria Math" panose="02040503050406030204" pitchFamily="18" charset="0"/>
                            </a:rPr>
                            <m:t>𝛽</m:t>
                          </m:r>
                        </m:e>
                        <m:sub>
                          <m:r>
                            <a:rPr lang="en-US" altLang="ja-JP" sz="2400" b="0" i="1" smtClean="0">
                              <a:latin typeface="Cambria Math" panose="02040503050406030204" pitchFamily="18" charset="0"/>
                              <a:ea typeface="Cambria Math" panose="02040503050406030204" pitchFamily="18" charset="0"/>
                            </a:rPr>
                            <m:t>0</m:t>
                          </m:r>
                        </m:sub>
                      </m:sSub>
                      <m:r>
                        <a:rPr lang="en-US" altLang="ja-JP" sz="2400" b="0" i="1" smtClean="0">
                          <a:latin typeface="Cambria Math" panose="02040503050406030204" pitchFamily="18" charset="0"/>
                          <a:ea typeface="Cambria Math" panose="02040503050406030204" pitchFamily="18" charset="0"/>
                        </a:rPr>
                        <m:t>+</m:t>
                      </m:r>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b="0" i="1" smtClean="0">
                              <a:latin typeface="Cambria Math" panose="02040503050406030204" pitchFamily="18" charset="0"/>
                              <a:ea typeface="Cambria Math" panose="02040503050406030204" pitchFamily="18" charset="0"/>
                            </a:rPr>
                            <m:t>𝛽</m:t>
                          </m:r>
                        </m:e>
                        <m:sub>
                          <m:r>
                            <a:rPr lang="en-US" altLang="ja-JP" sz="2400" b="0" i="1" smtClean="0">
                              <a:latin typeface="Cambria Math" panose="02040503050406030204" pitchFamily="18" charset="0"/>
                              <a:ea typeface="Cambria Math" panose="02040503050406030204" pitchFamily="18" charset="0"/>
                            </a:rPr>
                            <m:t>1</m:t>
                          </m:r>
                        </m:sub>
                      </m:sSub>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𝑋</m:t>
                          </m:r>
                        </m:e>
                        <m:sub>
                          <m:r>
                            <a:rPr lang="en-US" altLang="ja-JP" sz="2400" i="1">
                              <a:latin typeface="Cambria Math" panose="02040503050406030204" pitchFamily="18" charset="0"/>
                              <a:ea typeface="Cambria Math" panose="02040503050406030204" pitchFamily="18" charset="0"/>
                            </a:rPr>
                            <m:t>𝑖</m:t>
                          </m:r>
                          <m:r>
                            <a:rPr lang="en-US" altLang="ja-JP" sz="2400" i="1">
                              <a:latin typeface="Cambria Math" panose="02040503050406030204" pitchFamily="18" charset="0"/>
                              <a:ea typeface="Cambria Math" panose="02040503050406030204" pitchFamily="18" charset="0"/>
                            </a:rPr>
                            <m:t>1</m:t>
                          </m:r>
                        </m:sub>
                      </m:sSub>
                      <m:r>
                        <a:rPr lang="en-US" altLang="ja-JP" sz="2400" b="0" i="1" smtClean="0">
                          <a:latin typeface="Cambria Math" panose="02040503050406030204" pitchFamily="18" charset="0"/>
                          <a:ea typeface="Cambria Math" panose="02040503050406030204" pitchFamily="18" charset="0"/>
                        </a:rPr>
                        <m:t>+</m:t>
                      </m:r>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b="0" i="1" smtClean="0">
                              <a:latin typeface="Cambria Math" panose="02040503050406030204" pitchFamily="18" charset="0"/>
                              <a:ea typeface="Cambria Math" panose="02040503050406030204" pitchFamily="18" charset="0"/>
                            </a:rPr>
                            <m:t>𝛽</m:t>
                          </m:r>
                        </m:e>
                        <m:sub>
                          <m:r>
                            <a:rPr lang="en-US" altLang="ja-JP" sz="2400" b="0" i="1" smtClean="0">
                              <a:latin typeface="Cambria Math" panose="02040503050406030204" pitchFamily="18" charset="0"/>
                              <a:ea typeface="Cambria Math" panose="02040503050406030204" pitchFamily="18" charset="0"/>
                            </a:rPr>
                            <m:t>2</m:t>
                          </m:r>
                        </m:sub>
                      </m:sSub>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𝑋</m:t>
                          </m:r>
                        </m:e>
                        <m:sub>
                          <m:r>
                            <a:rPr lang="en-US" altLang="ja-JP" sz="2400" i="1">
                              <a:latin typeface="Cambria Math" panose="02040503050406030204" pitchFamily="18" charset="0"/>
                              <a:ea typeface="Cambria Math" panose="02040503050406030204" pitchFamily="18" charset="0"/>
                            </a:rPr>
                            <m:t>𝑖</m:t>
                          </m:r>
                          <m:r>
                            <a:rPr lang="en-US" altLang="ja-JP" sz="2400" i="1">
                              <a:latin typeface="Cambria Math" panose="02040503050406030204" pitchFamily="18" charset="0"/>
                              <a:ea typeface="Cambria Math" panose="02040503050406030204" pitchFamily="18" charset="0"/>
                            </a:rPr>
                            <m:t>2</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𝛽</m:t>
                          </m:r>
                        </m:e>
                        <m:sub>
                          <m:r>
                            <a:rPr lang="en-US" altLang="ja-JP" sz="2400" b="0" i="1" smtClean="0">
                              <a:latin typeface="Cambria Math" panose="02040503050406030204" pitchFamily="18" charset="0"/>
                              <a:ea typeface="Cambria Math" panose="02040503050406030204" pitchFamily="18" charset="0"/>
                            </a:rPr>
                            <m:t>𝑘</m:t>
                          </m:r>
                        </m:sub>
                      </m:sSub>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𝑋</m:t>
                          </m:r>
                        </m:e>
                        <m:sub>
                          <m:r>
                            <a:rPr lang="en-US" altLang="ja-JP" sz="2400" i="1">
                              <a:latin typeface="Cambria Math" panose="02040503050406030204" pitchFamily="18" charset="0"/>
                              <a:ea typeface="Cambria Math" panose="02040503050406030204" pitchFamily="18" charset="0"/>
                            </a:rPr>
                            <m:t>𝑖</m:t>
                          </m:r>
                          <m:r>
                            <a:rPr lang="en-US" altLang="ja-JP" sz="2400" b="0" i="1" smtClean="0">
                              <a:latin typeface="Cambria Math" panose="02040503050406030204" pitchFamily="18" charset="0"/>
                              <a:ea typeface="Cambria Math" panose="02040503050406030204" pitchFamily="18" charset="0"/>
                            </a:rPr>
                            <m:t>𝑘</m:t>
                          </m:r>
                        </m:sub>
                      </m:sSub>
                      <m:r>
                        <a:rPr lang="en-US" altLang="ja-JP" sz="2400" b="0" i="1" smtClean="0">
                          <a:latin typeface="Cambria Math" panose="02040503050406030204" pitchFamily="18" charset="0"/>
                          <a:ea typeface="Cambria Math" panose="02040503050406030204" pitchFamily="18" charset="0"/>
                        </a:rPr>
                        <m:t>)</m:t>
                      </m:r>
                    </m:oMath>
                  </m:oMathPara>
                </a14:m>
                <a:endParaRPr kumimoji="1" lang="ja-JP" altLang="en-US" sz="2400"/>
              </a:p>
            </p:txBody>
          </p:sp>
        </mc:Choice>
        <mc:Fallback xmlns="">
          <p:sp>
            <p:nvSpPr>
              <p:cNvPr id="6" name="テキスト ボックス 5">
                <a:extLst>
                  <a:ext uri="{FF2B5EF4-FFF2-40B4-BE49-F238E27FC236}">
                    <a16:creationId xmlns:a16="http://schemas.microsoft.com/office/drawing/2014/main" id="{68F6A3F6-9673-314D-9CA8-6C31253107E9}"/>
                  </a:ext>
                </a:extLst>
              </p:cNvPr>
              <p:cNvSpPr txBox="1">
                <a:spLocks noRot="1" noChangeAspect="1" noMove="1" noResize="1" noEditPoints="1" noAdjustHandles="1" noChangeArrowheads="1" noChangeShapeType="1" noTextEdit="1"/>
              </p:cNvSpPr>
              <p:nvPr/>
            </p:nvSpPr>
            <p:spPr>
              <a:xfrm>
                <a:off x="797402" y="2298526"/>
                <a:ext cx="7876772" cy="369332"/>
              </a:xfrm>
              <a:prstGeom prst="rect">
                <a:avLst/>
              </a:prstGeom>
              <a:blipFill>
                <a:blip r:embed="rId3"/>
                <a:stretch>
                  <a:fillRect l="-322" t="-3226" r="-804" b="-354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EE26A98-5F19-DF4F-804C-61C256E68863}"/>
                  </a:ext>
                </a:extLst>
              </p:cNvPr>
              <p:cNvSpPr txBox="1"/>
              <p:nvPr/>
            </p:nvSpPr>
            <p:spPr>
              <a:xfrm>
                <a:off x="653143" y="2916268"/>
                <a:ext cx="7535461" cy="127387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ja-JP" altLang="en-US">
                    <a:latin typeface="+mn-ea"/>
                  </a:rPr>
                  <a:t>このようにモデル化</a:t>
                </a:r>
                <a:r>
                  <a:rPr lang="ja-JP" altLang="en-US">
                    <a:latin typeface="+mn-ea"/>
                  </a:rPr>
                  <a:t>する</a:t>
                </a:r>
                <a:endParaRPr kumimoji="1" lang="en-US" altLang="ja-JP" dirty="0">
                  <a:latin typeface="+mn-ea"/>
                </a:endParaRPr>
              </a:p>
              <a:p>
                <a:pPr marL="285750" indent="-285750">
                  <a:lnSpc>
                    <a:spcPct val="150000"/>
                  </a:lnSpc>
                  <a:buFont typeface="Arial" panose="020B0604020202020204" pitchFamily="34" charset="0"/>
                  <a:buChar char="•"/>
                </a:pPr>
                <a:r>
                  <a:rPr lang="ja-JP" altLang="en-US">
                    <a:latin typeface="+mn-ea"/>
                  </a:rPr>
                  <a:t>実現値が必ず</a:t>
                </a:r>
                <a:r>
                  <a:rPr lang="en-US" altLang="ja-JP" dirty="0">
                    <a:latin typeface="+mn-ea"/>
                  </a:rPr>
                  <a:t>0 </a:t>
                </a:r>
                <a:r>
                  <a:rPr lang="ja-JP" altLang="en-US" dirty="0">
                    <a:latin typeface="+mn-ea"/>
                  </a:rPr>
                  <a:t>以上の値をとる</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𝑌</m:t>
                        </m:r>
                      </m:e>
                      <m:sub>
                        <m:r>
                          <a:rPr lang="en-US" altLang="ja-JP" i="1">
                            <a:latin typeface="Cambria Math" panose="02040503050406030204" pitchFamily="18" charset="0"/>
                          </a:rPr>
                          <m:t>𝑖</m:t>
                        </m:r>
                      </m:sub>
                    </m:sSub>
                  </m:oMath>
                </a14:m>
                <a:r>
                  <a:rPr kumimoji="1" lang="ja-JP" altLang="en-US">
                    <a:latin typeface="+mn-ea"/>
                  </a:rPr>
                  <a:t>の期待値が０より小さくなると困るので、</a:t>
                </a:r>
                <a:endParaRPr kumimoji="1" lang="en-US" altLang="ja-JP" dirty="0">
                  <a:latin typeface="+mn-ea"/>
                </a:endParaRPr>
              </a:p>
              <a:p>
                <a:pPr>
                  <a:lnSpc>
                    <a:spcPct val="150000"/>
                  </a:lnSpc>
                </a:pPr>
                <a:r>
                  <a:rPr kumimoji="1" lang="ja-JP" altLang="en-US">
                    <a:latin typeface="+mn-ea"/>
                  </a:rPr>
                  <a:t>　　対数関数をリンク関数として使う</a:t>
                </a:r>
              </a:p>
            </p:txBody>
          </p:sp>
        </mc:Choice>
        <mc:Fallback xmlns="">
          <p:sp>
            <p:nvSpPr>
              <p:cNvPr id="7" name="テキスト ボックス 6">
                <a:extLst>
                  <a:ext uri="{FF2B5EF4-FFF2-40B4-BE49-F238E27FC236}">
                    <a16:creationId xmlns:a16="http://schemas.microsoft.com/office/drawing/2014/main" id="{8EE26A98-5F19-DF4F-804C-61C256E68863}"/>
                  </a:ext>
                </a:extLst>
              </p:cNvPr>
              <p:cNvSpPr txBox="1">
                <a:spLocks noRot="1" noChangeAspect="1" noMove="1" noResize="1" noEditPoints="1" noAdjustHandles="1" noChangeArrowheads="1" noChangeShapeType="1" noTextEdit="1"/>
              </p:cNvSpPr>
              <p:nvPr/>
            </p:nvSpPr>
            <p:spPr>
              <a:xfrm>
                <a:off x="653143" y="2916268"/>
                <a:ext cx="7535461" cy="1273875"/>
              </a:xfrm>
              <a:prstGeom prst="rect">
                <a:avLst/>
              </a:prstGeom>
              <a:blipFill>
                <a:blip r:embed="rId4"/>
                <a:stretch>
                  <a:fillRect l="-505" b="-6931"/>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660BDAE4-31E9-B84B-AAC3-3A02CF3E97C5}"/>
              </a:ext>
            </a:extLst>
          </p:cNvPr>
          <p:cNvSpPr txBox="1"/>
          <p:nvPr/>
        </p:nvSpPr>
        <p:spPr>
          <a:xfrm>
            <a:off x="653143" y="304801"/>
            <a:ext cx="5050971" cy="584775"/>
          </a:xfrm>
          <a:prstGeom prst="rect">
            <a:avLst/>
          </a:prstGeom>
          <a:noFill/>
        </p:spPr>
        <p:txBody>
          <a:bodyPr wrap="square" rtlCol="0">
            <a:spAutoFit/>
          </a:bodyPr>
          <a:lstStyle/>
          <a:p>
            <a:r>
              <a:rPr lang="ja-JP" altLang="en-US" sz="3200"/>
              <a:t>ボアソン回帰モデルの基本</a:t>
            </a:r>
            <a:endParaRPr kumimoji="1" lang="ja-JP" altLang="en-US" sz="3200"/>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3CF41303-847A-2D41-A00B-00E04F06D088}"/>
                  </a:ext>
                </a:extLst>
              </p:cNvPr>
              <p:cNvSpPr txBox="1"/>
              <p:nvPr/>
            </p:nvSpPr>
            <p:spPr>
              <a:xfrm>
                <a:off x="872397" y="4400594"/>
                <a:ext cx="54271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𝐸</m:t>
                      </m:r>
                      <m:d>
                        <m:dPr>
                          <m:ctrlPr>
                            <a:rPr lang="en-US" altLang="ja-JP" b="0" i="1" smtClean="0">
                              <a:latin typeface="Cambria Math" panose="02040503050406030204" pitchFamily="18" charset="0"/>
                              <a:ea typeface="Cambria Math" panose="02040503050406030204" pitchFamily="18" charset="0"/>
                            </a:rPr>
                          </m:ctrlPr>
                        </m:dPr>
                        <m:e>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𝑌</m:t>
                              </m:r>
                            </m:e>
                            <m:sub>
                              <m:r>
                                <a:rPr lang="en-US" altLang="ja-JP" b="0" i="1" smtClean="0">
                                  <a:latin typeface="Cambria Math" panose="02040503050406030204" pitchFamily="18" charset="0"/>
                                  <a:ea typeface="Cambria Math" panose="02040503050406030204" pitchFamily="18" charset="0"/>
                                </a:rPr>
                                <m:t>𝑖</m:t>
                              </m:r>
                            </m:sub>
                          </m:sSub>
                        </m:e>
                        <m:e>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𝑋</m:t>
                              </m:r>
                            </m:e>
                            <m:sub>
                              <m:r>
                                <a:rPr lang="en-US" altLang="ja-JP" b="0" i="1" smtClean="0">
                                  <a:latin typeface="Cambria Math" panose="02040503050406030204" pitchFamily="18" charset="0"/>
                                  <a:ea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1</m:t>
                              </m:r>
                            </m:sub>
                          </m:sSub>
                          <m:r>
                            <a:rPr lang="en-US" altLang="ja-JP" b="0" i="1" smtClean="0">
                              <a:latin typeface="Cambria Math" panose="02040503050406030204" pitchFamily="18" charset="0"/>
                              <a:ea typeface="Cambria Math" panose="02040503050406030204" pitchFamily="18" charset="0"/>
                            </a:rPr>
                            <m:t>,</m:t>
                          </m:r>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𝑋</m:t>
                              </m:r>
                            </m:e>
                            <m:sub>
                              <m:r>
                                <a:rPr lang="en-US" altLang="ja-JP" b="0" i="1" smtClean="0">
                                  <a:latin typeface="Cambria Math" panose="02040503050406030204" pitchFamily="18" charset="0"/>
                                  <a:ea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2</m:t>
                              </m:r>
                            </m:sub>
                          </m:sSub>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𝑋</m:t>
                              </m:r>
                            </m:e>
                            <m:sub>
                              <m:r>
                                <a:rPr lang="en-US" altLang="ja-JP" i="1">
                                  <a:latin typeface="Cambria Math" panose="02040503050406030204" pitchFamily="18" charset="0"/>
                                  <a:ea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𝑘</m:t>
                              </m:r>
                            </m:sub>
                          </m:sSub>
                        </m:e>
                      </m:d>
                      <m:r>
                        <a:rPr lang="en-US" altLang="ja-JP" b="0" i="1" smtClean="0">
                          <a:latin typeface="Cambria Math" panose="02040503050406030204" pitchFamily="18" charset="0"/>
                          <a:ea typeface="Cambria Math" panose="02040503050406030204" pitchFamily="18" charset="0"/>
                        </a:rPr>
                        <m:t>=</m:t>
                      </m:r>
                      <m:r>
                        <m:rPr>
                          <m:sty m:val="p"/>
                        </m:rPr>
                        <a:rPr lang="en-US" altLang="ja-JP" b="0" i="0" smtClean="0">
                          <a:latin typeface="Cambria Math" panose="02040503050406030204" pitchFamily="18" charset="0"/>
                          <a:ea typeface="Cambria Math" panose="02040503050406030204" pitchFamily="18" charset="0"/>
                        </a:rPr>
                        <m:t>exp</m:t>
                      </m:r>
                      <m:r>
                        <a:rPr lang="en-US" altLang="ja-JP" b="0" i="1" smtClean="0">
                          <a:latin typeface="Cambria Math" panose="02040503050406030204" pitchFamily="18" charset="0"/>
                          <a:ea typeface="Cambria Math" panose="02040503050406030204" pitchFamily="18" charset="0"/>
                        </a:rPr>
                        <m:t>⁡(</m:t>
                      </m:r>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𝛽</m:t>
                          </m:r>
                        </m:e>
                        <m:sub>
                          <m:r>
                            <a:rPr lang="en-US" altLang="ja-JP" b="0" i="1" smtClean="0">
                              <a:latin typeface="Cambria Math" panose="02040503050406030204" pitchFamily="18" charset="0"/>
                              <a:ea typeface="Cambria Math" panose="02040503050406030204" pitchFamily="18" charset="0"/>
                            </a:rPr>
                            <m:t>0</m:t>
                          </m:r>
                        </m:sub>
                      </m:sSub>
                      <m:r>
                        <a:rPr lang="en-US" altLang="ja-JP" b="0" i="1" smtClean="0">
                          <a:latin typeface="Cambria Math" panose="02040503050406030204" pitchFamily="18" charset="0"/>
                          <a:ea typeface="Cambria Math" panose="02040503050406030204" pitchFamily="18" charset="0"/>
                        </a:rPr>
                        <m:t>+</m:t>
                      </m:r>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𝛽</m:t>
                          </m:r>
                        </m:e>
                        <m:sub>
                          <m:r>
                            <a:rPr lang="en-US" altLang="ja-JP" b="0" i="1" smtClean="0">
                              <a:latin typeface="Cambria Math" panose="02040503050406030204" pitchFamily="18" charset="0"/>
                              <a:ea typeface="Cambria Math" panose="02040503050406030204" pitchFamily="18" charset="0"/>
                            </a:rPr>
                            <m:t>1</m:t>
                          </m:r>
                        </m:sub>
                      </m:sSub>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𝑋</m:t>
                          </m:r>
                        </m:e>
                        <m:sub>
                          <m:r>
                            <a:rPr lang="en-US" altLang="ja-JP" i="1">
                              <a:latin typeface="Cambria Math" panose="02040503050406030204" pitchFamily="18" charset="0"/>
                              <a:ea typeface="Cambria Math" panose="02040503050406030204" pitchFamily="18" charset="0"/>
                            </a:rPr>
                            <m:t>𝑖</m:t>
                          </m:r>
                          <m:r>
                            <a:rPr lang="en-US" altLang="ja-JP" i="1">
                              <a:latin typeface="Cambria Math" panose="02040503050406030204" pitchFamily="18" charset="0"/>
                              <a:ea typeface="Cambria Math" panose="02040503050406030204" pitchFamily="18" charset="0"/>
                            </a:rPr>
                            <m:t>1</m:t>
                          </m:r>
                        </m:sub>
                      </m:sSub>
                      <m:r>
                        <a:rPr lang="en-US" altLang="ja-JP" b="0" i="1" smtClean="0">
                          <a:latin typeface="Cambria Math" panose="02040503050406030204" pitchFamily="18" charset="0"/>
                          <a:ea typeface="Cambria Math" panose="02040503050406030204" pitchFamily="18" charset="0"/>
                        </a:rPr>
                        <m:t>+</m:t>
                      </m:r>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𝛽</m:t>
                          </m:r>
                        </m:e>
                        <m:sub>
                          <m:r>
                            <a:rPr lang="en-US" altLang="ja-JP" b="0" i="1" smtClean="0">
                              <a:latin typeface="Cambria Math" panose="02040503050406030204" pitchFamily="18" charset="0"/>
                              <a:ea typeface="Cambria Math" panose="02040503050406030204" pitchFamily="18" charset="0"/>
                            </a:rPr>
                            <m:t>2</m:t>
                          </m:r>
                        </m:sub>
                      </m:sSub>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𝑋</m:t>
                          </m:r>
                        </m:e>
                        <m:sub>
                          <m:r>
                            <a:rPr lang="en-US" altLang="ja-JP" i="1">
                              <a:latin typeface="Cambria Math" panose="02040503050406030204" pitchFamily="18" charset="0"/>
                              <a:ea typeface="Cambria Math" panose="02040503050406030204" pitchFamily="18" charset="0"/>
                            </a:rPr>
                            <m:t>𝑖</m:t>
                          </m:r>
                          <m:r>
                            <a:rPr lang="en-US" altLang="ja-JP" i="1">
                              <a:latin typeface="Cambria Math" panose="02040503050406030204" pitchFamily="18" charset="0"/>
                              <a:ea typeface="Cambria Math" panose="02040503050406030204" pitchFamily="18" charset="0"/>
                            </a:rPr>
                            <m:t>2</m:t>
                          </m:r>
                        </m:sub>
                      </m:sSub>
                      <m:r>
                        <a:rPr lang="en-US" altLang="ja-JP"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b="0" i="1" smtClean="0">
                              <a:latin typeface="Cambria Math" panose="02040503050406030204" pitchFamily="18" charset="0"/>
                              <a:ea typeface="Cambria Math" panose="02040503050406030204" pitchFamily="18" charset="0"/>
                            </a:rPr>
                            <m:t>𝑘</m:t>
                          </m:r>
                        </m:sub>
                      </m:sSub>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𝑋</m:t>
                          </m:r>
                        </m:e>
                        <m:sub>
                          <m:r>
                            <a:rPr lang="en-US" altLang="ja-JP" i="1">
                              <a:latin typeface="Cambria Math" panose="02040503050406030204" pitchFamily="18" charset="0"/>
                              <a:ea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𝑘</m:t>
                          </m:r>
                        </m:sub>
                      </m:sSub>
                      <m:r>
                        <a:rPr lang="en-US" altLang="ja-JP" b="0" i="1" smtClean="0">
                          <a:latin typeface="Cambria Math" panose="02040503050406030204" pitchFamily="18" charset="0"/>
                          <a:ea typeface="Cambria Math" panose="02040503050406030204" pitchFamily="18" charset="0"/>
                        </a:rPr>
                        <m:t>)</m:t>
                      </m:r>
                    </m:oMath>
                  </m:oMathPara>
                </a14:m>
                <a:endParaRPr kumimoji="1" lang="ja-JP" altLang="en-US"/>
              </a:p>
            </p:txBody>
          </p:sp>
        </mc:Choice>
        <mc:Fallback xmlns="">
          <p:sp>
            <p:nvSpPr>
              <p:cNvPr id="9" name="テキスト ボックス 8">
                <a:extLst>
                  <a:ext uri="{FF2B5EF4-FFF2-40B4-BE49-F238E27FC236}">
                    <a16:creationId xmlns:a16="http://schemas.microsoft.com/office/drawing/2014/main" id="{3CF41303-847A-2D41-A00B-00E04F06D088}"/>
                  </a:ext>
                </a:extLst>
              </p:cNvPr>
              <p:cNvSpPr txBox="1">
                <a:spLocks noRot="1" noChangeAspect="1" noMove="1" noResize="1" noEditPoints="1" noAdjustHandles="1" noChangeArrowheads="1" noChangeShapeType="1" noTextEdit="1"/>
              </p:cNvSpPr>
              <p:nvPr/>
            </p:nvSpPr>
            <p:spPr>
              <a:xfrm>
                <a:off x="872397" y="4400594"/>
                <a:ext cx="5427127" cy="276999"/>
              </a:xfrm>
              <a:prstGeom prst="rect">
                <a:avLst/>
              </a:prstGeom>
              <a:blipFill>
                <a:blip r:embed="rId5"/>
                <a:stretch>
                  <a:fillRect l="-234" t="-4348" r="-1168" b="-39130"/>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88DC0C79-01B4-D548-A88B-5FCCFF1B8C51}"/>
              </a:ext>
            </a:extLst>
          </p:cNvPr>
          <p:cNvSpPr txBox="1"/>
          <p:nvPr/>
        </p:nvSpPr>
        <p:spPr>
          <a:xfrm>
            <a:off x="653143" y="4910140"/>
            <a:ext cx="4477508"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a:t>両辺に対数を取るとこのように解釈できる</a:t>
            </a: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29419DA2-68B1-4541-BD2E-53E01D29F840}"/>
                  </a:ext>
                </a:extLst>
              </p:cNvPr>
              <p:cNvSpPr txBox="1"/>
              <p:nvPr/>
            </p:nvSpPr>
            <p:spPr>
              <a:xfrm>
                <a:off x="906952" y="5512019"/>
                <a:ext cx="51890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𝐸</m:t>
                      </m:r>
                      <m:d>
                        <m:dPr>
                          <m:ctrlPr>
                            <a:rPr lang="en-US" altLang="ja-JP" b="0" i="1" smtClean="0">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𝑙𝑛</m:t>
                          </m:r>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𝑌</m:t>
                              </m:r>
                            </m:e>
                            <m:sub>
                              <m:r>
                                <a:rPr lang="en-US" altLang="ja-JP" b="0" i="1" smtClean="0">
                                  <a:latin typeface="Cambria Math" panose="02040503050406030204" pitchFamily="18" charset="0"/>
                                  <a:ea typeface="Cambria Math" panose="02040503050406030204" pitchFamily="18" charset="0"/>
                                </a:rPr>
                                <m:t>𝑖</m:t>
                              </m:r>
                            </m:sub>
                          </m:sSub>
                        </m:e>
                        <m:e>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𝑋</m:t>
                              </m:r>
                            </m:e>
                            <m:sub>
                              <m:r>
                                <a:rPr lang="en-US" altLang="ja-JP" b="0" i="1" smtClean="0">
                                  <a:latin typeface="Cambria Math" panose="02040503050406030204" pitchFamily="18" charset="0"/>
                                  <a:ea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1</m:t>
                              </m:r>
                            </m:sub>
                          </m:sSub>
                          <m:r>
                            <a:rPr lang="en-US" altLang="ja-JP" b="0" i="1" smtClean="0">
                              <a:latin typeface="Cambria Math" panose="02040503050406030204" pitchFamily="18" charset="0"/>
                              <a:ea typeface="Cambria Math" panose="02040503050406030204" pitchFamily="18" charset="0"/>
                            </a:rPr>
                            <m:t>,</m:t>
                          </m:r>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𝑋</m:t>
                              </m:r>
                            </m:e>
                            <m:sub>
                              <m:r>
                                <a:rPr lang="en-US" altLang="ja-JP" b="0" i="1" smtClean="0">
                                  <a:latin typeface="Cambria Math" panose="02040503050406030204" pitchFamily="18" charset="0"/>
                                  <a:ea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2</m:t>
                              </m:r>
                            </m:sub>
                          </m:sSub>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𝑋</m:t>
                              </m:r>
                            </m:e>
                            <m:sub>
                              <m:r>
                                <a:rPr lang="en-US" altLang="ja-JP" i="1">
                                  <a:latin typeface="Cambria Math" panose="02040503050406030204" pitchFamily="18" charset="0"/>
                                  <a:ea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𝑘</m:t>
                              </m:r>
                            </m:sub>
                          </m:sSub>
                        </m:e>
                      </m:d>
                      <m:r>
                        <a:rPr lang="en-US" altLang="ja-JP" b="0" i="1" smtClean="0">
                          <a:latin typeface="Cambria Math" panose="02040503050406030204" pitchFamily="18" charset="0"/>
                          <a:ea typeface="Cambria Math" panose="02040503050406030204" pitchFamily="18" charset="0"/>
                        </a:rPr>
                        <m:t>=</m:t>
                      </m:r>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𝛽</m:t>
                          </m:r>
                        </m:e>
                        <m:sub>
                          <m:r>
                            <a:rPr lang="en-US" altLang="ja-JP" b="0" i="1" smtClean="0">
                              <a:latin typeface="Cambria Math" panose="02040503050406030204" pitchFamily="18" charset="0"/>
                              <a:ea typeface="Cambria Math" panose="02040503050406030204" pitchFamily="18" charset="0"/>
                            </a:rPr>
                            <m:t>0</m:t>
                          </m:r>
                        </m:sub>
                      </m:sSub>
                      <m:r>
                        <a:rPr lang="en-US" altLang="ja-JP" b="0" i="1" smtClean="0">
                          <a:latin typeface="Cambria Math" panose="02040503050406030204" pitchFamily="18" charset="0"/>
                          <a:ea typeface="Cambria Math" panose="02040503050406030204" pitchFamily="18" charset="0"/>
                        </a:rPr>
                        <m:t>+</m:t>
                      </m:r>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𝛽</m:t>
                          </m:r>
                        </m:e>
                        <m:sub>
                          <m:r>
                            <a:rPr lang="en-US" altLang="ja-JP" b="0" i="1" smtClean="0">
                              <a:latin typeface="Cambria Math" panose="02040503050406030204" pitchFamily="18" charset="0"/>
                              <a:ea typeface="Cambria Math" panose="02040503050406030204" pitchFamily="18" charset="0"/>
                            </a:rPr>
                            <m:t>1</m:t>
                          </m:r>
                        </m:sub>
                      </m:sSub>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𝑋</m:t>
                          </m:r>
                        </m:e>
                        <m:sub>
                          <m:r>
                            <a:rPr lang="en-US" altLang="ja-JP" i="1">
                              <a:latin typeface="Cambria Math" panose="02040503050406030204" pitchFamily="18" charset="0"/>
                              <a:ea typeface="Cambria Math" panose="02040503050406030204" pitchFamily="18" charset="0"/>
                            </a:rPr>
                            <m:t>𝑖</m:t>
                          </m:r>
                          <m:r>
                            <a:rPr lang="en-US" altLang="ja-JP" i="1">
                              <a:latin typeface="Cambria Math" panose="02040503050406030204" pitchFamily="18" charset="0"/>
                              <a:ea typeface="Cambria Math" panose="02040503050406030204" pitchFamily="18" charset="0"/>
                            </a:rPr>
                            <m:t>1</m:t>
                          </m:r>
                        </m:sub>
                      </m:sSub>
                      <m:r>
                        <a:rPr lang="en-US" altLang="ja-JP" b="0" i="1" smtClean="0">
                          <a:latin typeface="Cambria Math" panose="02040503050406030204" pitchFamily="18" charset="0"/>
                          <a:ea typeface="Cambria Math" panose="02040503050406030204" pitchFamily="18" charset="0"/>
                        </a:rPr>
                        <m:t>+</m:t>
                      </m:r>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𝛽</m:t>
                          </m:r>
                        </m:e>
                        <m:sub>
                          <m:r>
                            <a:rPr lang="en-US" altLang="ja-JP" b="0" i="1" smtClean="0">
                              <a:latin typeface="Cambria Math" panose="02040503050406030204" pitchFamily="18" charset="0"/>
                              <a:ea typeface="Cambria Math" panose="02040503050406030204" pitchFamily="18" charset="0"/>
                            </a:rPr>
                            <m:t>2</m:t>
                          </m:r>
                        </m:sub>
                      </m:sSub>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𝑋</m:t>
                          </m:r>
                        </m:e>
                        <m:sub>
                          <m:r>
                            <a:rPr lang="en-US" altLang="ja-JP" i="1">
                              <a:latin typeface="Cambria Math" panose="02040503050406030204" pitchFamily="18" charset="0"/>
                              <a:ea typeface="Cambria Math" panose="02040503050406030204" pitchFamily="18" charset="0"/>
                            </a:rPr>
                            <m:t>𝑖</m:t>
                          </m:r>
                          <m:r>
                            <a:rPr lang="en-US" altLang="ja-JP" i="1">
                              <a:latin typeface="Cambria Math" panose="02040503050406030204" pitchFamily="18" charset="0"/>
                              <a:ea typeface="Cambria Math" panose="02040503050406030204" pitchFamily="18" charset="0"/>
                            </a:rPr>
                            <m:t>2</m:t>
                          </m:r>
                        </m:sub>
                      </m:sSub>
                      <m:r>
                        <a:rPr lang="en-US" altLang="ja-JP"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b="0" i="1" smtClean="0">
                              <a:latin typeface="Cambria Math" panose="02040503050406030204" pitchFamily="18" charset="0"/>
                              <a:ea typeface="Cambria Math" panose="02040503050406030204" pitchFamily="18" charset="0"/>
                            </a:rPr>
                            <m:t>𝑘</m:t>
                          </m:r>
                        </m:sub>
                      </m:sSub>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𝑋</m:t>
                          </m:r>
                        </m:e>
                        <m:sub>
                          <m:r>
                            <a:rPr lang="en-US" altLang="ja-JP" i="1">
                              <a:latin typeface="Cambria Math" panose="02040503050406030204" pitchFamily="18" charset="0"/>
                              <a:ea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𝑘</m:t>
                          </m:r>
                        </m:sub>
                      </m:sSub>
                    </m:oMath>
                  </m:oMathPara>
                </a14:m>
                <a:endParaRPr kumimoji="1" lang="ja-JP" altLang="en-US"/>
              </a:p>
            </p:txBody>
          </p:sp>
        </mc:Choice>
        <mc:Fallback xmlns="">
          <p:sp>
            <p:nvSpPr>
              <p:cNvPr id="11" name="テキスト ボックス 10">
                <a:extLst>
                  <a:ext uri="{FF2B5EF4-FFF2-40B4-BE49-F238E27FC236}">
                    <a16:creationId xmlns:a16="http://schemas.microsoft.com/office/drawing/2014/main" id="{29419DA2-68B1-4541-BD2E-53E01D29F840}"/>
                  </a:ext>
                </a:extLst>
              </p:cNvPr>
              <p:cNvSpPr txBox="1">
                <a:spLocks noRot="1" noChangeAspect="1" noMove="1" noResize="1" noEditPoints="1" noAdjustHandles="1" noChangeArrowheads="1" noChangeShapeType="1" noTextEdit="1"/>
              </p:cNvSpPr>
              <p:nvPr/>
            </p:nvSpPr>
            <p:spPr>
              <a:xfrm>
                <a:off x="906952" y="5512019"/>
                <a:ext cx="5189048" cy="276999"/>
              </a:xfrm>
              <a:prstGeom prst="rect">
                <a:avLst/>
              </a:prstGeom>
              <a:blipFill>
                <a:blip r:embed="rId6"/>
                <a:stretch>
                  <a:fillRect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2B4E40D6-1772-7D4F-AB9A-C1AFA32CDB9D}"/>
                  </a:ext>
                </a:extLst>
              </p:cNvPr>
              <p:cNvSpPr/>
              <p:nvPr/>
            </p:nvSpPr>
            <p:spPr>
              <a:xfrm>
                <a:off x="906952" y="6021417"/>
                <a:ext cx="4337726" cy="369332"/>
              </a:xfrm>
              <a:prstGeom prst="rect">
                <a:avLst/>
              </a:prstGeom>
            </p:spPr>
            <p:txBody>
              <a:bodyPr wrap="none">
                <a:spAutoFit/>
              </a:bodyPr>
              <a:lstStyle/>
              <a:p>
                <a14:m>
                  <m:oMath xmlns:m="http://schemas.openxmlformats.org/officeDocument/2006/math">
                    <m:sSub>
                      <m:sSubPr>
                        <m:ctrlPr>
                          <a:rPr lang="en-US" altLang="ja-JP" i="1" u="sng" smtClean="0">
                            <a:latin typeface="Cambria Math" panose="02040503050406030204" pitchFamily="18" charset="0"/>
                            <a:ea typeface="Cambria Math" panose="02040503050406030204" pitchFamily="18" charset="0"/>
                          </a:rPr>
                        </m:ctrlPr>
                      </m:sSubPr>
                      <m:e>
                        <m:r>
                          <a:rPr lang="en-US" altLang="ja-JP" i="1" u="sng">
                            <a:latin typeface="Cambria Math" panose="02040503050406030204" pitchFamily="18" charset="0"/>
                            <a:ea typeface="Cambria Math" panose="02040503050406030204" pitchFamily="18" charset="0"/>
                          </a:rPr>
                          <m:t>𝑋</m:t>
                        </m:r>
                      </m:e>
                      <m:sub>
                        <m:r>
                          <a:rPr lang="en-US" altLang="ja-JP" i="1" u="sng">
                            <a:latin typeface="Cambria Math" panose="02040503050406030204" pitchFamily="18" charset="0"/>
                            <a:ea typeface="Cambria Math" panose="02040503050406030204" pitchFamily="18" charset="0"/>
                          </a:rPr>
                          <m:t>1</m:t>
                        </m:r>
                      </m:sub>
                    </m:sSub>
                  </m:oMath>
                </a14:m>
                <a:r>
                  <a:rPr lang="ja-JP" altLang="en-US" u="sng"/>
                  <a:t>が１単位増えると</a:t>
                </a:r>
                <a:r>
                  <a:rPr lang="en-US" altLang="ja-JP" u="sng" dirty="0"/>
                  <a:t>Y</a:t>
                </a:r>
                <a:r>
                  <a:rPr lang="ja-JP" altLang="en-US" u="sng"/>
                  <a:t>が</a:t>
                </a:r>
                <a14:m>
                  <m:oMath xmlns:m="http://schemas.openxmlformats.org/officeDocument/2006/math">
                    <m:sSub>
                      <m:sSubPr>
                        <m:ctrlPr>
                          <a:rPr lang="en-US" altLang="ja-JP" i="1" u="sng">
                            <a:latin typeface="Cambria Math" panose="02040503050406030204" pitchFamily="18" charset="0"/>
                            <a:ea typeface="Cambria Math" panose="02040503050406030204" pitchFamily="18" charset="0"/>
                          </a:rPr>
                        </m:ctrlPr>
                      </m:sSubPr>
                      <m:e>
                        <m:r>
                          <a:rPr lang="en-US" altLang="ja-JP" i="1" u="sng">
                            <a:latin typeface="Cambria Math" panose="02040503050406030204" pitchFamily="18" charset="0"/>
                            <a:ea typeface="Cambria Math" panose="02040503050406030204" pitchFamily="18" charset="0"/>
                          </a:rPr>
                          <m:t>𝛽</m:t>
                        </m:r>
                      </m:e>
                      <m:sub>
                        <m:r>
                          <a:rPr lang="en-US" altLang="ja-JP" i="1" u="sng">
                            <a:latin typeface="Cambria Math" panose="02040503050406030204" pitchFamily="18" charset="0"/>
                            <a:ea typeface="Cambria Math" panose="02040503050406030204" pitchFamily="18" charset="0"/>
                          </a:rPr>
                          <m:t>1</m:t>
                        </m:r>
                      </m:sub>
                    </m:sSub>
                    <m:r>
                      <a:rPr lang="en-US" altLang="ja-JP" i="1" u="sng" smtClean="0">
                        <a:latin typeface="Cambria Math" panose="02040503050406030204" pitchFamily="18" charset="0"/>
                        <a:ea typeface="Cambria Math" panose="02040503050406030204" pitchFamily="18" charset="0"/>
                      </a:rPr>
                      <m:t>×</m:t>
                    </m:r>
                    <m:r>
                      <a:rPr lang="en-US" altLang="ja-JP" b="0" i="1" u="sng" smtClean="0">
                        <a:latin typeface="Cambria Math" panose="02040503050406030204" pitchFamily="18" charset="0"/>
                        <a:ea typeface="Cambria Math" panose="02040503050406030204" pitchFamily="18" charset="0"/>
                      </a:rPr>
                      <m:t>100%</m:t>
                    </m:r>
                  </m:oMath>
                </a14:m>
                <a:r>
                  <a:rPr lang="ja-JP" altLang="en-US" u="sng"/>
                  <a:t>変化する</a:t>
                </a:r>
              </a:p>
            </p:txBody>
          </p:sp>
        </mc:Choice>
        <mc:Fallback xmlns="">
          <p:sp>
            <p:nvSpPr>
              <p:cNvPr id="12" name="正方形/長方形 11">
                <a:extLst>
                  <a:ext uri="{FF2B5EF4-FFF2-40B4-BE49-F238E27FC236}">
                    <a16:creationId xmlns:a16="http://schemas.microsoft.com/office/drawing/2014/main" id="{2B4E40D6-1772-7D4F-AB9A-C1AFA32CDB9D}"/>
                  </a:ext>
                </a:extLst>
              </p:cNvPr>
              <p:cNvSpPr>
                <a:spLocks noRot="1" noChangeAspect="1" noMove="1" noResize="1" noEditPoints="1" noAdjustHandles="1" noChangeArrowheads="1" noChangeShapeType="1" noTextEdit="1"/>
              </p:cNvSpPr>
              <p:nvPr/>
            </p:nvSpPr>
            <p:spPr>
              <a:xfrm>
                <a:off x="906952" y="6021417"/>
                <a:ext cx="4337726" cy="369332"/>
              </a:xfrm>
              <a:prstGeom prst="rect">
                <a:avLst/>
              </a:prstGeom>
              <a:blipFill>
                <a:blip r:embed="rId7"/>
                <a:stretch>
                  <a:fillRect t="-13333" r="-292" b="-26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50525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2" y="304801"/>
            <a:ext cx="8871857" cy="584775"/>
          </a:xfrm>
          <a:prstGeom prst="rect">
            <a:avLst/>
          </a:prstGeom>
          <a:noFill/>
        </p:spPr>
        <p:txBody>
          <a:bodyPr wrap="square" rtlCol="0">
            <a:spAutoFit/>
          </a:bodyPr>
          <a:lstStyle/>
          <a:p>
            <a:r>
              <a:rPr lang="en-US" altLang="ja-JP" sz="3200" dirty="0" err="1"/>
              <a:t>rstan</a:t>
            </a:r>
            <a:r>
              <a:rPr lang="ja-JP" altLang="en-US" sz="3200"/>
              <a:t>を用いた推定</a:t>
            </a:r>
            <a:r>
              <a:rPr lang="en-US" altLang="ja-JP" sz="3200" dirty="0"/>
              <a:t>⑥</a:t>
            </a:r>
            <a:r>
              <a:rPr lang="ja-JP" altLang="en-US" sz="3200"/>
              <a:t>事後分布の自己相関</a:t>
            </a:r>
            <a:endParaRPr kumimoji="1" lang="ja-JP" altLang="en-US" sz="3200"/>
          </a:p>
        </p:txBody>
      </p:sp>
      <p:pic>
        <p:nvPicPr>
          <p:cNvPr id="4" name="図 3" descr="グラフ&#10;&#10;自動的に生成された説明">
            <a:extLst>
              <a:ext uri="{FF2B5EF4-FFF2-40B4-BE49-F238E27FC236}">
                <a16:creationId xmlns:a16="http://schemas.microsoft.com/office/drawing/2014/main" id="{20600D85-EF0E-C24A-8CE1-C579344CF0FC}"/>
              </a:ext>
            </a:extLst>
          </p:cNvPr>
          <p:cNvPicPr>
            <a:picLocks noChangeAspect="1"/>
          </p:cNvPicPr>
          <p:nvPr/>
        </p:nvPicPr>
        <p:blipFill>
          <a:blip r:embed="rId2"/>
          <a:stretch>
            <a:fillRect/>
          </a:stretch>
        </p:blipFill>
        <p:spPr>
          <a:xfrm>
            <a:off x="653142" y="1284627"/>
            <a:ext cx="5214257" cy="5268572"/>
          </a:xfrm>
          <a:prstGeom prst="rect">
            <a:avLst/>
          </a:prstGeom>
        </p:spPr>
      </p:pic>
      <p:sp>
        <p:nvSpPr>
          <p:cNvPr id="6" name="正方形/長方形 5">
            <a:extLst>
              <a:ext uri="{FF2B5EF4-FFF2-40B4-BE49-F238E27FC236}">
                <a16:creationId xmlns:a16="http://schemas.microsoft.com/office/drawing/2014/main" id="{B0AD7F30-303F-AC4E-A8F7-ED2478769738}"/>
              </a:ext>
            </a:extLst>
          </p:cNvPr>
          <p:cNvSpPr/>
          <p:nvPr/>
        </p:nvSpPr>
        <p:spPr>
          <a:xfrm>
            <a:off x="6313712" y="1520048"/>
            <a:ext cx="5225145" cy="46412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テキスト&#10;&#10;低い精度で自動的に生成された説明">
            <a:extLst>
              <a:ext uri="{FF2B5EF4-FFF2-40B4-BE49-F238E27FC236}">
                <a16:creationId xmlns:a16="http://schemas.microsoft.com/office/drawing/2014/main" id="{6703CF7D-FF16-674E-8AAF-469FB3B3704A}"/>
              </a:ext>
            </a:extLst>
          </p:cNvPr>
          <p:cNvPicPr>
            <a:picLocks noChangeAspect="1"/>
          </p:cNvPicPr>
          <p:nvPr/>
        </p:nvPicPr>
        <p:blipFill>
          <a:blip r:embed="rId3"/>
          <a:stretch>
            <a:fillRect/>
          </a:stretch>
        </p:blipFill>
        <p:spPr>
          <a:xfrm>
            <a:off x="6313712" y="1643742"/>
            <a:ext cx="4308308" cy="566055"/>
          </a:xfrm>
          <a:prstGeom prst="rect">
            <a:avLst/>
          </a:prstGeom>
        </p:spPr>
      </p:pic>
      <p:sp>
        <p:nvSpPr>
          <p:cNvPr id="8" name="テキスト ボックス 7">
            <a:extLst>
              <a:ext uri="{FF2B5EF4-FFF2-40B4-BE49-F238E27FC236}">
                <a16:creationId xmlns:a16="http://schemas.microsoft.com/office/drawing/2014/main" id="{7754E46E-2241-6944-BAD6-11D5135701BA}"/>
              </a:ext>
            </a:extLst>
          </p:cNvPr>
          <p:cNvSpPr txBox="1"/>
          <p:nvPr/>
        </p:nvSpPr>
        <p:spPr>
          <a:xfrm>
            <a:off x="6934200" y="3631557"/>
            <a:ext cx="3305713" cy="369332"/>
          </a:xfrm>
          <a:prstGeom prst="rect">
            <a:avLst/>
          </a:prstGeom>
          <a:noFill/>
        </p:spPr>
        <p:txBody>
          <a:bodyPr wrap="none" rtlCol="0">
            <a:spAutoFit/>
          </a:bodyPr>
          <a:lstStyle/>
          <a:p>
            <a:r>
              <a:rPr kumimoji="1" lang="ja-JP" altLang="en-US"/>
              <a:t>ちゃんと推定できていそうですね</a:t>
            </a:r>
          </a:p>
        </p:txBody>
      </p:sp>
    </p:spTree>
    <p:extLst>
      <p:ext uri="{BB962C8B-B14F-4D97-AF65-F5344CB8AC3E}">
        <p14:creationId xmlns:p14="http://schemas.microsoft.com/office/powerpoint/2010/main" val="3287264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C55099E0-BB40-7C43-A09A-8928AC09EF11}"/>
              </a:ext>
            </a:extLst>
          </p:cNvPr>
          <p:cNvSpPr txBox="1"/>
          <p:nvPr/>
        </p:nvSpPr>
        <p:spPr>
          <a:xfrm>
            <a:off x="1360714" y="2346556"/>
            <a:ext cx="9470571" cy="2164888"/>
          </a:xfrm>
          <a:prstGeom prst="rect">
            <a:avLst/>
          </a:prstGeom>
          <a:noFill/>
        </p:spPr>
        <p:txBody>
          <a:bodyPr wrap="square" rtlCol="0">
            <a:spAutoFit/>
          </a:bodyPr>
          <a:lstStyle/>
          <a:p>
            <a:pPr algn="ctr">
              <a:lnSpc>
                <a:spcPct val="150000"/>
              </a:lnSpc>
            </a:pPr>
            <a:r>
              <a:rPr lang="ja-JP" altLang="en-US" sz="4800"/>
              <a:t>なぜロジスティック回帰に</a:t>
            </a:r>
            <a:endParaRPr lang="en-US" altLang="ja-JP" sz="4800" dirty="0"/>
          </a:p>
          <a:p>
            <a:pPr algn="ctr">
              <a:lnSpc>
                <a:spcPct val="150000"/>
              </a:lnSpc>
            </a:pPr>
            <a:r>
              <a:rPr lang="ja-JP" altLang="en-US" sz="4800"/>
              <a:t>ベイジアンを使う必要があるのか</a:t>
            </a:r>
            <a:r>
              <a:rPr lang="en-US" altLang="ja-JP" sz="4800" dirty="0"/>
              <a:t>?</a:t>
            </a:r>
            <a:endParaRPr kumimoji="1" lang="ja-JP" altLang="en-US" sz="4800"/>
          </a:p>
        </p:txBody>
      </p:sp>
    </p:spTree>
    <p:extLst>
      <p:ext uri="{BB962C8B-B14F-4D97-AF65-F5344CB8AC3E}">
        <p14:creationId xmlns:p14="http://schemas.microsoft.com/office/powerpoint/2010/main" val="36103073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0219F28D-A5C7-434F-B8CD-0AD1626715EB}"/>
              </a:ext>
            </a:extLst>
          </p:cNvPr>
          <p:cNvSpPr txBox="1"/>
          <p:nvPr/>
        </p:nvSpPr>
        <p:spPr>
          <a:xfrm>
            <a:off x="653142" y="435222"/>
            <a:ext cx="10678522" cy="523220"/>
          </a:xfrm>
          <a:prstGeom prst="rect">
            <a:avLst/>
          </a:prstGeom>
          <a:noFill/>
        </p:spPr>
        <p:txBody>
          <a:bodyPr wrap="square" rtlCol="0">
            <a:spAutoFit/>
          </a:bodyPr>
          <a:lstStyle/>
          <a:p>
            <a:r>
              <a:rPr lang="ja-JP" altLang="en-US" sz="2800"/>
              <a:t>論文の紹介①ベイジアンの雰囲気を感じるカジュアルな論文</a:t>
            </a:r>
          </a:p>
        </p:txBody>
      </p:sp>
      <p:sp>
        <p:nvSpPr>
          <p:cNvPr id="2" name="テキスト ボックス 1">
            <a:extLst>
              <a:ext uri="{FF2B5EF4-FFF2-40B4-BE49-F238E27FC236}">
                <a16:creationId xmlns:a16="http://schemas.microsoft.com/office/drawing/2014/main" id="{14F9CBEE-82DF-AE48-9453-487B4D0F157A}"/>
              </a:ext>
            </a:extLst>
          </p:cNvPr>
          <p:cNvSpPr txBox="1"/>
          <p:nvPr/>
        </p:nvSpPr>
        <p:spPr>
          <a:xfrm>
            <a:off x="860336" y="1297780"/>
            <a:ext cx="10471328" cy="958660"/>
          </a:xfrm>
          <a:prstGeom prst="rect">
            <a:avLst/>
          </a:prstGeom>
          <a:noFill/>
        </p:spPr>
        <p:txBody>
          <a:bodyPr wrap="none" rtlCol="0">
            <a:spAutoFit/>
          </a:bodyPr>
          <a:lstStyle/>
          <a:p>
            <a:pPr algn="ctr">
              <a:lnSpc>
                <a:spcPct val="150000"/>
              </a:lnSpc>
            </a:pPr>
            <a:r>
              <a:rPr lang="en" altLang="ja-JP" sz="2000" b="1" dirty="0"/>
              <a:t>Statistical Modeling of Women Employment Status at Harari Region Urban Districts: </a:t>
            </a:r>
          </a:p>
          <a:p>
            <a:pPr algn="ctr">
              <a:lnSpc>
                <a:spcPct val="150000"/>
              </a:lnSpc>
            </a:pPr>
            <a:r>
              <a:rPr lang="en" altLang="ja-JP" sz="2000" b="1" dirty="0"/>
              <a:t>Bayesian Approach </a:t>
            </a:r>
            <a:r>
              <a:rPr lang="en" altLang="ja-JP" sz="2000" dirty="0"/>
              <a:t>(Annals Data Science,2019)</a:t>
            </a:r>
          </a:p>
        </p:txBody>
      </p:sp>
      <p:sp>
        <p:nvSpPr>
          <p:cNvPr id="4" name="テキスト ボックス 3">
            <a:extLst>
              <a:ext uri="{FF2B5EF4-FFF2-40B4-BE49-F238E27FC236}">
                <a16:creationId xmlns:a16="http://schemas.microsoft.com/office/drawing/2014/main" id="{84ED4705-202D-284A-A979-6BC3AC560013}"/>
              </a:ext>
            </a:extLst>
          </p:cNvPr>
          <p:cNvSpPr txBox="1"/>
          <p:nvPr/>
        </p:nvSpPr>
        <p:spPr>
          <a:xfrm>
            <a:off x="719638" y="2411896"/>
            <a:ext cx="10193240" cy="2219903"/>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kumimoji="1" lang="ja-JP" altLang="en-US"/>
              <a:t>エチオピアのハラール地域における女性の雇用を分析している</a:t>
            </a:r>
            <a:endParaRPr kumimoji="1" lang="en-US" altLang="ja-JP" dirty="0"/>
          </a:p>
          <a:p>
            <a:pPr marL="285750" indent="-285750">
              <a:lnSpc>
                <a:spcPct val="200000"/>
              </a:lnSpc>
              <a:buFont typeface="Arial" panose="020B0604020202020204" pitchFamily="34" charset="0"/>
              <a:buChar char="•"/>
            </a:pPr>
            <a:r>
              <a:rPr kumimoji="1" lang="ja-JP" altLang="en-US"/>
              <a:t>女性の特性</a:t>
            </a:r>
            <a:r>
              <a:rPr kumimoji="1" lang="en-US" altLang="ja-JP" dirty="0"/>
              <a:t>(Training</a:t>
            </a:r>
            <a:r>
              <a:rPr kumimoji="1" lang="ja-JP" altLang="en-US"/>
              <a:t>の有無、家族のサイズ、妊娠しているか否か</a:t>
            </a:r>
            <a:r>
              <a:rPr kumimoji="1" lang="en-US" altLang="ja-JP" dirty="0"/>
              <a:t>)</a:t>
            </a:r>
            <a:r>
              <a:rPr kumimoji="1" lang="ja-JP" altLang="en-US"/>
              <a:t>が雇用に与える影響を調べている</a:t>
            </a:r>
            <a:endParaRPr kumimoji="1" lang="en-US" altLang="ja-JP" dirty="0"/>
          </a:p>
          <a:p>
            <a:pPr marL="285750" indent="-285750">
              <a:lnSpc>
                <a:spcPct val="200000"/>
              </a:lnSpc>
              <a:buFont typeface="Arial" panose="020B0604020202020204" pitchFamily="34" charset="0"/>
              <a:buChar char="•"/>
            </a:pPr>
            <a:r>
              <a:rPr kumimoji="1" lang="ja-JP" altLang="en-US"/>
              <a:t>ロジスティック回帰を最尤法とベイジアンによる手法で行い、差を比較している</a:t>
            </a:r>
            <a:endParaRPr kumimoji="1" lang="en-US" altLang="ja-JP" dirty="0"/>
          </a:p>
          <a:p>
            <a:pPr marL="285750" indent="-285750">
              <a:lnSpc>
                <a:spcPct val="200000"/>
              </a:lnSpc>
              <a:buFont typeface="Arial" panose="020B0604020202020204" pitchFamily="34" charset="0"/>
              <a:buChar char="•"/>
            </a:pPr>
            <a:r>
              <a:rPr lang="ja-JP" altLang="en-US"/>
              <a:t>両者の差はほとんどないことを明らかにしている</a:t>
            </a:r>
            <a:endParaRPr kumimoji="1" lang="en-US" altLang="ja-JP" dirty="0"/>
          </a:p>
        </p:txBody>
      </p:sp>
    </p:spTree>
    <p:extLst>
      <p:ext uri="{BB962C8B-B14F-4D97-AF65-F5344CB8AC3E}">
        <p14:creationId xmlns:p14="http://schemas.microsoft.com/office/powerpoint/2010/main" val="1157677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838201" y="1023217"/>
            <a:ext cx="11114315" cy="1131848"/>
          </a:xfrm>
          <a:prstGeom prst="rect">
            <a:avLst/>
          </a:prstGeom>
          <a:noFill/>
        </p:spPr>
        <p:txBody>
          <a:bodyPr wrap="square" rtlCol="0">
            <a:spAutoFit/>
          </a:bodyPr>
          <a:lstStyle/>
          <a:p>
            <a:pPr algn="ctr">
              <a:lnSpc>
                <a:spcPct val="150000"/>
              </a:lnSpc>
            </a:pPr>
            <a:r>
              <a:rPr lang="en" altLang="ja-JP" sz="2400" b="1" dirty="0"/>
              <a:t>“</a:t>
            </a:r>
            <a:r>
              <a:rPr lang="en" altLang="ja-JP" sz="2000" b="1" dirty="0"/>
              <a:t>Using the Bayesian Logistic Regression Model </a:t>
            </a:r>
          </a:p>
          <a:p>
            <a:pPr algn="ctr">
              <a:lnSpc>
                <a:spcPct val="150000"/>
              </a:lnSpc>
            </a:pPr>
            <a:r>
              <a:rPr lang="en" altLang="ja-JP" sz="2000" b="1" dirty="0"/>
              <a:t>to Determine the Relationship of Demographics and Hyperaldosteronism </a:t>
            </a:r>
            <a:r>
              <a:rPr lang="en" altLang="ja-JP" sz="2400" b="1" dirty="0"/>
              <a:t>”</a:t>
            </a:r>
            <a:endParaRPr lang="en" altLang="ja-JP" sz="2000" b="1" dirty="0"/>
          </a:p>
        </p:txBody>
      </p:sp>
      <p:sp>
        <p:nvSpPr>
          <p:cNvPr id="2" name="テキスト ボックス 1">
            <a:extLst>
              <a:ext uri="{FF2B5EF4-FFF2-40B4-BE49-F238E27FC236}">
                <a16:creationId xmlns:a16="http://schemas.microsoft.com/office/drawing/2014/main" id="{75FB5451-FA93-6F41-B82A-0A4FB1C3B215}"/>
              </a:ext>
            </a:extLst>
          </p:cNvPr>
          <p:cNvSpPr txBox="1"/>
          <p:nvPr/>
        </p:nvSpPr>
        <p:spPr>
          <a:xfrm>
            <a:off x="1818388" y="2147045"/>
            <a:ext cx="8855309" cy="314894"/>
          </a:xfrm>
          <a:prstGeom prst="rect">
            <a:avLst/>
          </a:prstGeom>
          <a:noFill/>
        </p:spPr>
        <p:txBody>
          <a:bodyPr wrap="none" rtlCol="0">
            <a:spAutoFit/>
          </a:bodyPr>
          <a:lstStyle/>
          <a:p>
            <a:pPr>
              <a:lnSpc>
                <a:spcPct val="150000"/>
              </a:lnSpc>
            </a:pPr>
            <a:r>
              <a:rPr lang="en" altLang="ja-JP" sz="1100" dirty="0"/>
              <a:t>(21st International Congress on Modelling and Simulation, Gold Coast, Australia, 29 Nov to 4 Dec 2015 </a:t>
            </a:r>
            <a:r>
              <a:rPr lang="en" altLang="ja-JP" sz="1100" dirty="0" err="1"/>
              <a:t>www.mssanz.org.au</a:t>
            </a:r>
            <a:r>
              <a:rPr lang="en" altLang="ja-JP" sz="1100" dirty="0"/>
              <a:t>/modsim2015) </a:t>
            </a:r>
            <a:endParaRPr lang="en-US" altLang="ja-JP" sz="1200" dirty="0"/>
          </a:p>
        </p:txBody>
      </p:sp>
      <p:sp>
        <p:nvSpPr>
          <p:cNvPr id="4" name="テキスト ボックス 3">
            <a:extLst>
              <a:ext uri="{FF2B5EF4-FFF2-40B4-BE49-F238E27FC236}">
                <a16:creationId xmlns:a16="http://schemas.microsoft.com/office/drawing/2014/main" id="{EC8727D4-AFCC-8E4A-85B0-4D85FEC801CF}"/>
              </a:ext>
            </a:extLst>
          </p:cNvPr>
          <p:cNvSpPr txBox="1"/>
          <p:nvPr/>
        </p:nvSpPr>
        <p:spPr>
          <a:xfrm>
            <a:off x="1046922" y="2782957"/>
            <a:ext cx="9236824" cy="170053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ja-JP" altLang="en-US"/>
              <a:t>高アルデステロンという病状と患者の人口学的な特徴の関係を調べている</a:t>
            </a:r>
            <a:endParaRPr lang="en-US" altLang="ja-JP" dirty="0"/>
          </a:p>
          <a:p>
            <a:pPr marL="285750" indent="-285750">
              <a:lnSpc>
                <a:spcPct val="150000"/>
              </a:lnSpc>
              <a:buFont typeface="Arial" panose="020B0604020202020204" pitchFamily="34" charset="0"/>
              <a:buChar char="•"/>
            </a:pPr>
            <a:r>
              <a:rPr lang="ja-JP" altLang="en-US"/>
              <a:t>すでに若い男性ほどこの症状にかかりやすいという分析があり、</a:t>
            </a:r>
            <a:endParaRPr lang="en-US" altLang="ja-JP" dirty="0"/>
          </a:p>
          <a:p>
            <a:pPr>
              <a:lnSpc>
                <a:spcPct val="150000"/>
              </a:lnSpc>
            </a:pPr>
            <a:r>
              <a:rPr lang="ja-JP" altLang="en-US"/>
              <a:t>　　その結果をベイジアンを用いてテストし直している</a:t>
            </a:r>
            <a:endParaRPr lang="en-US" altLang="ja-JP" dirty="0"/>
          </a:p>
          <a:p>
            <a:pPr marL="285750" indent="-285750">
              <a:lnSpc>
                <a:spcPct val="150000"/>
              </a:lnSpc>
              <a:buFont typeface="Arial" panose="020B0604020202020204" pitchFamily="34" charset="0"/>
              <a:buChar char="•"/>
            </a:pPr>
            <a:r>
              <a:rPr lang="ja-JP" altLang="en-US"/>
              <a:t>ベイジアンは、年齢と性別の共変数を考慮したモデルの解釈をより首尾一貫したものにする</a:t>
            </a:r>
            <a:endParaRPr lang="en-US" altLang="ja-JP" dirty="0"/>
          </a:p>
        </p:txBody>
      </p:sp>
      <p:sp>
        <p:nvSpPr>
          <p:cNvPr id="8" name="テキスト ボックス 7">
            <a:extLst>
              <a:ext uri="{FF2B5EF4-FFF2-40B4-BE49-F238E27FC236}">
                <a16:creationId xmlns:a16="http://schemas.microsoft.com/office/drawing/2014/main" id="{3983BA25-15D0-824D-AC64-EABBF6E067FE}"/>
              </a:ext>
            </a:extLst>
          </p:cNvPr>
          <p:cNvSpPr txBox="1"/>
          <p:nvPr/>
        </p:nvSpPr>
        <p:spPr>
          <a:xfrm>
            <a:off x="653142" y="435222"/>
            <a:ext cx="10678522" cy="523220"/>
          </a:xfrm>
          <a:prstGeom prst="rect">
            <a:avLst/>
          </a:prstGeom>
          <a:noFill/>
        </p:spPr>
        <p:txBody>
          <a:bodyPr wrap="square" rtlCol="0">
            <a:spAutoFit/>
          </a:bodyPr>
          <a:lstStyle/>
          <a:p>
            <a:r>
              <a:rPr lang="ja-JP" altLang="en-US" sz="2800"/>
              <a:t>論文の紹介</a:t>
            </a:r>
            <a:r>
              <a:rPr lang="en-US" altLang="ja-JP" sz="2800" dirty="0"/>
              <a:t>②</a:t>
            </a:r>
            <a:r>
              <a:rPr lang="ja-JP" altLang="en-US" sz="2800"/>
              <a:t>ベイジアンの雰囲気を感じるカジュアルな論文</a:t>
            </a:r>
          </a:p>
        </p:txBody>
      </p:sp>
    </p:spTree>
    <p:extLst>
      <p:ext uri="{BB962C8B-B14F-4D97-AF65-F5344CB8AC3E}">
        <p14:creationId xmlns:p14="http://schemas.microsoft.com/office/powerpoint/2010/main" val="16295738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0219F28D-A5C7-434F-B8CD-0AD1626715EB}"/>
              </a:ext>
            </a:extLst>
          </p:cNvPr>
          <p:cNvSpPr txBox="1"/>
          <p:nvPr/>
        </p:nvSpPr>
        <p:spPr>
          <a:xfrm>
            <a:off x="653143" y="435222"/>
            <a:ext cx="11048528" cy="523220"/>
          </a:xfrm>
          <a:prstGeom prst="rect">
            <a:avLst/>
          </a:prstGeom>
          <a:noFill/>
        </p:spPr>
        <p:txBody>
          <a:bodyPr wrap="square" rtlCol="0">
            <a:spAutoFit/>
          </a:bodyPr>
          <a:lstStyle/>
          <a:p>
            <a:r>
              <a:rPr lang="ja-JP" altLang="en-US" sz="2800"/>
              <a:t>論文の紹介</a:t>
            </a:r>
            <a:r>
              <a:rPr lang="en-US" altLang="ja-JP" sz="2800" dirty="0"/>
              <a:t>③</a:t>
            </a:r>
            <a:r>
              <a:rPr lang="ja-JP" altLang="en-US" sz="2800"/>
              <a:t>ベイジアンの雰囲気を感じるカジュアルな論文</a:t>
            </a:r>
          </a:p>
        </p:txBody>
      </p:sp>
      <p:sp>
        <p:nvSpPr>
          <p:cNvPr id="2" name="テキスト ボックス 1">
            <a:extLst>
              <a:ext uri="{FF2B5EF4-FFF2-40B4-BE49-F238E27FC236}">
                <a16:creationId xmlns:a16="http://schemas.microsoft.com/office/drawing/2014/main" id="{14F9CBEE-82DF-AE48-9453-487B4D0F157A}"/>
              </a:ext>
            </a:extLst>
          </p:cNvPr>
          <p:cNvSpPr txBox="1"/>
          <p:nvPr/>
        </p:nvSpPr>
        <p:spPr>
          <a:xfrm>
            <a:off x="860336" y="1297780"/>
            <a:ext cx="10471328" cy="958660"/>
          </a:xfrm>
          <a:prstGeom prst="rect">
            <a:avLst/>
          </a:prstGeom>
          <a:noFill/>
        </p:spPr>
        <p:txBody>
          <a:bodyPr wrap="none" rtlCol="0">
            <a:spAutoFit/>
          </a:bodyPr>
          <a:lstStyle/>
          <a:p>
            <a:pPr algn="ctr">
              <a:lnSpc>
                <a:spcPct val="150000"/>
              </a:lnSpc>
            </a:pPr>
            <a:r>
              <a:rPr lang="en" altLang="ja-JP" sz="2000" b="1" dirty="0"/>
              <a:t>Statistical Modeling of Women Employment Status at Harari Region Urban Districts: </a:t>
            </a:r>
          </a:p>
          <a:p>
            <a:pPr algn="ctr">
              <a:lnSpc>
                <a:spcPct val="150000"/>
              </a:lnSpc>
            </a:pPr>
            <a:r>
              <a:rPr lang="en" altLang="ja-JP" sz="2000" b="1" dirty="0"/>
              <a:t>Bayesian Approach </a:t>
            </a:r>
            <a:r>
              <a:rPr lang="en" altLang="ja-JP" sz="2000" dirty="0"/>
              <a:t>(Annals Data Science,2019)</a:t>
            </a:r>
          </a:p>
        </p:txBody>
      </p:sp>
      <p:sp>
        <p:nvSpPr>
          <p:cNvPr id="4" name="テキスト ボックス 3">
            <a:extLst>
              <a:ext uri="{FF2B5EF4-FFF2-40B4-BE49-F238E27FC236}">
                <a16:creationId xmlns:a16="http://schemas.microsoft.com/office/drawing/2014/main" id="{84ED4705-202D-284A-A979-6BC3AC560013}"/>
              </a:ext>
            </a:extLst>
          </p:cNvPr>
          <p:cNvSpPr txBox="1"/>
          <p:nvPr/>
        </p:nvSpPr>
        <p:spPr>
          <a:xfrm>
            <a:off x="719638" y="2411896"/>
            <a:ext cx="6906058" cy="2219903"/>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kumimoji="1" lang="ja-JP" altLang="en-US"/>
              <a:t>エチオピアにおける虫歯の要因を分析している</a:t>
            </a:r>
            <a:endParaRPr kumimoji="1" lang="en-US" altLang="ja-JP" dirty="0"/>
          </a:p>
          <a:p>
            <a:pPr marL="285750" indent="-285750">
              <a:lnSpc>
                <a:spcPct val="200000"/>
              </a:lnSpc>
              <a:buFont typeface="Arial" panose="020B0604020202020204" pitchFamily="34" charset="0"/>
              <a:buChar char="•"/>
            </a:pPr>
            <a:r>
              <a:rPr kumimoji="1" lang="ja-JP" altLang="en-US"/>
              <a:t>最尤法とベイジアンによりロジスティックモデルを推定している</a:t>
            </a:r>
            <a:endParaRPr kumimoji="1" lang="en-US" altLang="ja-JP" dirty="0"/>
          </a:p>
          <a:p>
            <a:pPr marL="285750" indent="-285750">
              <a:lnSpc>
                <a:spcPct val="200000"/>
              </a:lnSpc>
              <a:buFont typeface="Arial" panose="020B0604020202020204" pitchFamily="34" charset="0"/>
              <a:buChar char="•"/>
            </a:pPr>
            <a:r>
              <a:rPr lang="ja-JP" altLang="en-US"/>
              <a:t>なぜベイジアンを使っているのかは謎</a:t>
            </a:r>
            <a:endParaRPr lang="en-US" altLang="ja-JP" dirty="0"/>
          </a:p>
          <a:p>
            <a:pPr marL="285750" indent="-285750">
              <a:lnSpc>
                <a:spcPct val="200000"/>
              </a:lnSpc>
              <a:buFont typeface="Arial" panose="020B0604020202020204" pitchFamily="34" charset="0"/>
              <a:buChar char="•"/>
            </a:pPr>
            <a:r>
              <a:rPr kumimoji="1" lang="en-US" altLang="ja-JP" dirty="0"/>
              <a:t>(</a:t>
            </a:r>
            <a:r>
              <a:rPr kumimoji="1" lang="ja-JP" altLang="en-US"/>
              <a:t>なんとなく</a:t>
            </a:r>
            <a:r>
              <a:rPr kumimoji="1" lang="en-US" altLang="ja-JP" dirty="0"/>
              <a:t>)</a:t>
            </a:r>
            <a:r>
              <a:rPr kumimoji="1" lang="ja-JP" altLang="en-US"/>
              <a:t>途上国関連のリサーチで流行っているような感じがする</a:t>
            </a:r>
            <a:endParaRPr kumimoji="1" lang="en-US" altLang="ja-JP" dirty="0"/>
          </a:p>
        </p:txBody>
      </p:sp>
    </p:spTree>
    <p:extLst>
      <p:ext uri="{BB962C8B-B14F-4D97-AF65-F5344CB8AC3E}">
        <p14:creationId xmlns:p14="http://schemas.microsoft.com/office/powerpoint/2010/main" val="2160357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0219F28D-A5C7-434F-B8CD-0AD1626715EB}"/>
              </a:ext>
            </a:extLst>
          </p:cNvPr>
          <p:cNvSpPr txBox="1"/>
          <p:nvPr/>
        </p:nvSpPr>
        <p:spPr>
          <a:xfrm>
            <a:off x="653142" y="304801"/>
            <a:ext cx="8871857" cy="584775"/>
          </a:xfrm>
          <a:prstGeom prst="rect">
            <a:avLst/>
          </a:prstGeom>
          <a:noFill/>
        </p:spPr>
        <p:txBody>
          <a:bodyPr wrap="square" rtlCol="0">
            <a:spAutoFit/>
          </a:bodyPr>
          <a:lstStyle/>
          <a:p>
            <a:r>
              <a:rPr lang="ja-JP" altLang="en-US" sz="3200"/>
              <a:t>そのほかの実用例</a:t>
            </a:r>
          </a:p>
        </p:txBody>
      </p:sp>
      <p:sp>
        <p:nvSpPr>
          <p:cNvPr id="2" name="テキスト ボックス 1">
            <a:extLst>
              <a:ext uri="{FF2B5EF4-FFF2-40B4-BE49-F238E27FC236}">
                <a16:creationId xmlns:a16="http://schemas.microsoft.com/office/drawing/2014/main" id="{14F9CBEE-82DF-AE48-9453-487B4D0F157A}"/>
              </a:ext>
            </a:extLst>
          </p:cNvPr>
          <p:cNvSpPr txBox="1"/>
          <p:nvPr/>
        </p:nvSpPr>
        <p:spPr>
          <a:xfrm>
            <a:off x="653142" y="1397675"/>
            <a:ext cx="10339112" cy="419602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ja-JP" altLang="en-US"/>
              <a:t>社会学だとジェンダーの領域で流行っている</a:t>
            </a:r>
            <a:r>
              <a:rPr kumimoji="1" lang="en-US" altLang="ja-JP" dirty="0"/>
              <a:t>??</a:t>
            </a:r>
          </a:p>
          <a:p>
            <a:pPr marL="285750" indent="-285750">
              <a:lnSpc>
                <a:spcPct val="150000"/>
              </a:lnSpc>
              <a:buFont typeface="Arial" panose="020B0604020202020204" pitchFamily="34" charset="0"/>
              <a:buChar char="•"/>
            </a:pPr>
            <a:r>
              <a:rPr lang="en" altLang="ja-JP" b="1" dirty="0"/>
              <a:t>The interaction effect of gender and ethnicity in loan approval: </a:t>
            </a:r>
          </a:p>
          <a:p>
            <a:pPr>
              <a:lnSpc>
                <a:spcPct val="150000"/>
              </a:lnSpc>
            </a:pPr>
            <a:r>
              <a:rPr lang="ja-JP" altLang="en-US" b="1"/>
              <a:t>　　</a:t>
            </a:r>
            <a:r>
              <a:rPr lang="en" altLang="ja-JP" b="1" dirty="0"/>
              <a:t>A Bayesian estimation with data from a laboratory field experiment</a:t>
            </a:r>
          </a:p>
          <a:p>
            <a:pPr>
              <a:lnSpc>
                <a:spcPct val="150000"/>
              </a:lnSpc>
            </a:pPr>
            <a:r>
              <a:rPr lang="ja-JP" altLang="en-US"/>
              <a:t>　　</a:t>
            </a:r>
            <a:r>
              <a:rPr lang="en" altLang="ja-JP" dirty="0"/>
              <a:t>(Review of development economics,2019)</a:t>
            </a:r>
          </a:p>
          <a:p>
            <a:pPr marL="285750" indent="-285750">
              <a:lnSpc>
                <a:spcPct val="150000"/>
              </a:lnSpc>
              <a:buFont typeface="Arial" panose="020B0604020202020204" pitchFamily="34" charset="0"/>
              <a:buChar char="•"/>
            </a:pPr>
            <a:r>
              <a:rPr lang="en" altLang="ja-JP" b="1" dirty="0"/>
              <a:t>Statistical Modeling of Women Employment Status at Harari Region Urban Districts: </a:t>
            </a:r>
          </a:p>
          <a:p>
            <a:pPr>
              <a:lnSpc>
                <a:spcPct val="150000"/>
              </a:lnSpc>
            </a:pPr>
            <a:r>
              <a:rPr lang="ja-JP" altLang="en-US" b="1"/>
              <a:t>　　</a:t>
            </a:r>
            <a:r>
              <a:rPr lang="en" altLang="ja-JP" b="1" dirty="0"/>
              <a:t>Bayesian Approach</a:t>
            </a:r>
          </a:p>
          <a:p>
            <a:pPr>
              <a:lnSpc>
                <a:spcPct val="150000"/>
              </a:lnSpc>
            </a:pPr>
            <a:r>
              <a:rPr lang="ja-JP" altLang="en-US"/>
              <a:t>　　</a:t>
            </a:r>
            <a:r>
              <a:rPr lang="en" altLang="ja-JP" dirty="0"/>
              <a:t>(Annals Data Science,2019)</a:t>
            </a:r>
          </a:p>
          <a:p>
            <a:pPr marL="285750" indent="-285750">
              <a:lnSpc>
                <a:spcPct val="150000"/>
              </a:lnSpc>
              <a:buFont typeface="Arial" panose="020B0604020202020204" pitchFamily="34" charset="0"/>
              <a:buChar char="•"/>
            </a:pPr>
            <a:r>
              <a:rPr lang="en" altLang="ja-JP" b="1" dirty="0"/>
              <a:t>Bayesian model with application to a study of dental caries.</a:t>
            </a:r>
          </a:p>
          <a:p>
            <a:pPr marL="285750" indent="-285750">
              <a:lnSpc>
                <a:spcPct val="150000"/>
              </a:lnSpc>
              <a:buFont typeface="Arial" panose="020B0604020202020204" pitchFamily="34" charset="0"/>
              <a:buChar char="•"/>
            </a:pPr>
            <a:r>
              <a:rPr lang="en" altLang="ja-JP" b="1" dirty="0"/>
              <a:t>Bayesian binary regression model: an application to in-hospital death after AMI prediction</a:t>
            </a:r>
          </a:p>
          <a:p>
            <a:pPr marL="285750" indent="-285750">
              <a:lnSpc>
                <a:spcPct val="150000"/>
              </a:lnSpc>
              <a:buFont typeface="Arial" panose="020B0604020202020204" pitchFamily="34" charset="0"/>
              <a:buChar char="•"/>
            </a:pPr>
            <a:endParaRPr lang="en" altLang="ja-JP" b="1" dirty="0"/>
          </a:p>
        </p:txBody>
      </p:sp>
    </p:spTree>
    <p:extLst>
      <p:ext uri="{BB962C8B-B14F-4D97-AF65-F5344CB8AC3E}">
        <p14:creationId xmlns:p14="http://schemas.microsoft.com/office/powerpoint/2010/main" val="152044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3" y="304801"/>
            <a:ext cx="8632371" cy="584775"/>
          </a:xfrm>
          <a:prstGeom prst="rect">
            <a:avLst/>
          </a:prstGeom>
          <a:noFill/>
        </p:spPr>
        <p:txBody>
          <a:bodyPr wrap="square" rtlCol="0">
            <a:spAutoFit/>
          </a:bodyPr>
          <a:lstStyle/>
          <a:p>
            <a:r>
              <a:rPr lang="ja-JP" altLang="en-US" sz="3200"/>
              <a:t>ベイズ統計によるボアソン回帰モデル</a:t>
            </a:r>
            <a:endParaRPr kumimoji="1" lang="ja-JP" altLang="en-US" sz="320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68F6A3F6-9673-314D-9CA8-6C31253107E9}"/>
                  </a:ext>
                </a:extLst>
              </p:cNvPr>
              <p:cNvSpPr txBox="1"/>
              <p:nvPr/>
            </p:nvSpPr>
            <p:spPr>
              <a:xfrm>
                <a:off x="193007" y="3927999"/>
                <a:ext cx="3856120" cy="3354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chemeClr val="tx1"/>
                              </a:solidFill>
                              <a:latin typeface="Cambria Math" panose="02040503050406030204" pitchFamily="18" charset="0"/>
                              <a:ea typeface="Cambria Math" panose="02040503050406030204" pitchFamily="18" charset="0"/>
                            </a:rPr>
                          </m:ctrlPr>
                        </m:sSubPr>
                        <m:e>
                          <m:r>
                            <a:rPr lang="en-US" altLang="ja-JP" b="0" i="1" smtClean="0">
                              <a:solidFill>
                                <a:schemeClr val="tx1"/>
                              </a:solidFill>
                              <a:latin typeface="Cambria Math" panose="02040503050406030204" pitchFamily="18" charset="0"/>
                              <a:ea typeface="Cambria Math" panose="02040503050406030204" pitchFamily="18" charset="0"/>
                            </a:rPr>
                            <m:t>𝜆</m:t>
                          </m:r>
                        </m:e>
                        <m:sub>
                          <m:r>
                            <a:rPr lang="en-US" altLang="ja-JP" b="0" i="1" smtClean="0">
                              <a:solidFill>
                                <a:schemeClr val="tx1"/>
                              </a:solidFill>
                              <a:latin typeface="Cambria Math" panose="02040503050406030204" pitchFamily="18" charset="0"/>
                              <a:ea typeface="Cambria Math" panose="02040503050406030204" pitchFamily="18" charset="0"/>
                            </a:rPr>
                            <m:t>𝑖</m:t>
                          </m:r>
                        </m:sub>
                      </m:sSub>
                      <m:r>
                        <a:rPr lang="en-US" altLang="ja-JP" b="0" i="1" smtClean="0">
                          <a:solidFill>
                            <a:schemeClr val="tx1"/>
                          </a:solidFill>
                          <a:latin typeface="Cambria Math" panose="02040503050406030204" pitchFamily="18" charset="0"/>
                          <a:ea typeface="Cambria Math" panose="02040503050406030204" pitchFamily="18" charset="0"/>
                        </a:rPr>
                        <m:t>=</m:t>
                      </m:r>
                      <m:sSub>
                        <m:sSubPr>
                          <m:ctrlPr>
                            <a:rPr lang="en-US" altLang="ja-JP"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𝛽</m:t>
                          </m:r>
                        </m:e>
                        <m:sub>
                          <m:r>
                            <a:rPr lang="en-US" altLang="ja-JP" b="0" i="1" smtClean="0">
                              <a:latin typeface="Cambria Math" panose="02040503050406030204" pitchFamily="18" charset="0"/>
                              <a:ea typeface="Cambria Math" panose="02040503050406030204" pitchFamily="18" charset="0"/>
                            </a:rPr>
                            <m:t>0</m:t>
                          </m:r>
                        </m:sub>
                      </m:sSub>
                      <m:r>
                        <a:rPr lang="en-US" altLang="ja-JP" b="0" i="1" smtClean="0">
                          <a:latin typeface="Cambria Math" panose="02040503050406030204" pitchFamily="18" charset="0"/>
                          <a:ea typeface="Cambria Math" panose="02040503050406030204" pitchFamily="18" charset="0"/>
                        </a:rPr>
                        <m:t>+</m:t>
                      </m:r>
                      <m:sSub>
                        <m:sSubPr>
                          <m:ctrlPr>
                            <a:rPr lang="en-US" altLang="ja-JP" i="1" smtClean="0">
                              <a:latin typeface="Cambria Math" panose="02040503050406030204" pitchFamily="18" charset="0"/>
                              <a:ea typeface="Cambria Math" panose="02040503050406030204" pitchFamily="18" charset="0"/>
                            </a:rPr>
                          </m:ctrlPr>
                        </m:sSubPr>
                        <m:e>
                          <m:sSup>
                            <m:sSupPr>
                              <m:ctrlPr>
                                <a:rPr lang="en-US" altLang="ja-JP"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𝛽</m:t>
                              </m:r>
                            </m:e>
                            <m:sup/>
                          </m:sSup>
                        </m:e>
                        <m:sub>
                          <m:r>
                            <a:rPr lang="en-US" altLang="ja-JP" b="0" i="1" smtClean="0">
                              <a:latin typeface="Cambria Math" panose="02040503050406030204" pitchFamily="18" charset="0"/>
                              <a:ea typeface="Cambria Math" panose="02040503050406030204" pitchFamily="18" charset="0"/>
                            </a:rPr>
                            <m:t>1</m:t>
                          </m:r>
                        </m:sub>
                      </m:sSub>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1">
                              <a:latin typeface="Cambria Math" panose="02040503050406030204" pitchFamily="18" charset="0"/>
                              <a:ea typeface="Cambria Math" panose="02040503050406030204" pitchFamily="18" charset="0"/>
                            </a:rPr>
                            <m:t>𝑖</m:t>
                          </m:r>
                          <m:r>
                            <a:rPr lang="en-US" altLang="ja-JP" b="0" i="1">
                              <a:latin typeface="Cambria Math" panose="02040503050406030204" pitchFamily="18" charset="0"/>
                              <a:ea typeface="Cambria Math" panose="02040503050406030204" pitchFamily="18" charset="0"/>
                            </a:rPr>
                            <m:t>1</m:t>
                          </m:r>
                        </m:sub>
                      </m:sSub>
                      <m:r>
                        <a:rPr lang="en-US" altLang="ja-JP" b="0" i="1" smtClean="0">
                          <a:latin typeface="Cambria Math" panose="02040503050406030204" pitchFamily="18" charset="0"/>
                          <a:ea typeface="Cambria Math" panose="02040503050406030204" pitchFamily="18" charset="0"/>
                        </a:rPr>
                        <m:t>+</m:t>
                      </m:r>
                      <m:sSub>
                        <m:sSubPr>
                          <m:ctrlPr>
                            <a:rPr lang="en-US" altLang="ja-JP" i="1" smtClean="0">
                              <a:latin typeface="Cambria Math" panose="02040503050406030204" pitchFamily="18" charset="0"/>
                              <a:ea typeface="Cambria Math" panose="02040503050406030204" pitchFamily="18" charset="0"/>
                            </a:rPr>
                          </m:ctrlPr>
                        </m:sSubPr>
                        <m:e>
                          <m:sSup>
                            <m:sSupPr>
                              <m:ctrlPr>
                                <a:rPr lang="en-US" altLang="ja-JP" i="1">
                                  <a:latin typeface="Cambria Math" panose="02040503050406030204" pitchFamily="18" charset="0"/>
                                  <a:ea typeface="Cambria Math" panose="02040503050406030204" pitchFamily="18" charset="0"/>
                                </a:rPr>
                              </m:ctrlPr>
                            </m:sSupPr>
                            <m:e>
                              <m:r>
                                <a:rPr lang="en-US" altLang="ja-JP" b="0" i="1">
                                  <a:latin typeface="Cambria Math" panose="02040503050406030204" pitchFamily="18" charset="0"/>
                                  <a:ea typeface="Cambria Math" panose="02040503050406030204" pitchFamily="18" charset="0"/>
                                </a:rPr>
                                <m:t>𝛽</m:t>
                              </m:r>
                            </m:e>
                            <m:sup/>
                          </m:sSup>
                        </m:e>
                        <m:sub>
                          <m:r>
                            <a:rPr lang="en-US" altLang="ja-JP" b="0" i="1" smtClean="0">
                              <a:latin typeface="Cambria Math" panose="02040503050406030204" pitchFamily="18" charset="0"/>
                              <a:ea typeface="Cambria Math" panose="02040503050406030204" pitchFamily="18" charset="0"/>
                            </a:rPr>
                            <m:t>2</m:t>
                          </m:r>
                        </m:sub>
                      </m:sSub>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1">
                              <a:latin typeface="Cambria Math" panose="02040503050406030204" pitchFamily="18" charset="0"/>
                              <a:ea typeface="Cambria Math" panose="02040503050406030204" pitchFamily="18" charset="0"/>
                            </a:rPr>
                            <m:t>𝑖</m:t>
                          </m:r>
                          <m:r>
                            <a:rPr lang="en-US" altLang="ja-JP" b="0" i="1">
                              <a:latin typeface="Cambria Math" panose="02040503050406030204" pitchFamily="18" charset="0"/>
                              <a:ea typeface="Cambria Math" panose="02040503050406030204" pitchFamily="18" charset="0"/>
                            </a:rPr>
                            <m:t>2</m:t>
                          </m:r>
                        </m:sub>
                      </m:sSub>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sSup>
                            <m:sSupPr>
                              <m:ctrlPr>
                                <a:rPr lang="en-US" altLang="ja-JP" i="1">
                                  <a:latin typeface="Cambria Math" panose="02040503050406030204" pitchFamily="18" charset="0"/>
                                  <a:ea typeface="Cambria Math" panose="02040503050406030204" pitchFamily="18" charset="0"/>
                                </a:rPr>
                              </m:ctrlPr>
                            </m:sSupPr>
                            <m:e>
                              <m:r>
                                <a:rPr lang="en-US" altLang="ja-JP" b="0" i="1">
                                  <a:latin typeface="Cambria Math" panose="02040503050406030204" pitchFamily="18" charset="0"/>
                                  <a:ea typeface="Cambria Math" panose="02040503050406030204" pitchFamily="18" charset="0"/>
                                </a:rPr>
                                <m:t>𝛽</m:t>
                              </m:r>
                            </m:e>
                            <m:sup/>
                          </m:sSup>
                        </m:e>
                        <m:sub>
                          <m:r>
                            <a:rPr lang="en-US" altLang="ja-JP" b="0" i="1" smtClean="0">
                              <a:latin typeface="Cambria Math" panose="02040503050406030204" pitchFamily="18" charset="0"/>
                              <a:ea typeface="Cambria Math" panose="02040503050406030204" pitchFamily="18" charset="0"/>
                            </a:rPr>
                            <m:t>𝑘</m:t>
                          </m:r>
                        </m:sub>
                      </m:sSub>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1">
                              <a:latin typeface="Cambria Math" panose="02040503050406030204" pitchFamily="18" charset="0"/>
                              <a:ea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𝑘</m:t>
                          </m:r>
                        </m:sub>
                      </m:sSub>
                    </m:oMath>
                  </m:oMathPara>
                </a14:m>
                <a:endParaRPr kumimoji="1" lang="ja-JP" altLang="en-US"/>
              </a:p>
            </p:txBody>
          </p:sp>
        </mc:Choice>
        <mc:Fallback xmlns="">
          <p:sp>
            <p:nvSpPr>
              <p:cNvPr id="6" name="テキスト ボックス 5">
                <a:extLst>
                  <a:ext uri="{FF2B5EF4-FFF2-40B4-BE49-F238E27FC236}">
                    <a16:creationId xmlns:a16="http://schemas.microsoft.com/office/drawing/2014/main" id="{68F6A3F6-9673-314D-9CA8-6C31253107E9}"/>
                  </a:ext>
                </a:extLst>
              </p:cNvPr>
              <p:cNvSpPr txBox="1">
                <a:spLocks noRot="1" noChangeAspect="1" noMove="1" noResize="1" noEditPoints="1" noAdjustHandles="1" noChangeArrowheads="1" noChangeShapeType="1" noTextEdit="1"/>
              </p:cNvSpPr>
              <p:nvPr/>
            </p:nvSpPr>
            <p:spPr>
              <a:xfrm>
                <a:off x="193007" y="3927999"/>
                <a:ext cx="3856120" cy="335476"/>
              </a:xfrm>
              <a:prstGeom prst="rect">
                <a:avLst/>
              </a:prstGeom>
              <a:blipFill>
                <a:blip r:embed="rId2"/>
                <a:stretch>
                  <a:fillRect b="-185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13EECA65-D529-6841-A4FC-61F484B30E50}"/>
                  </a:ext>
                </a:extLst>
              </p:cNvPr>
              <p:cNvSpPr txBox="1"/>
              <p:nvPr/>
            </p:nvSpPr>
            <p:spPr>
              <a:xfrm>
                <a:off x="6247987" y="1294735"/>
                <a:ext cx="5290871" cy="5820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𝑓</m:t>
                      </m:r>
                      <m:d>
                        <m:dPr>
                          <m:ctrlPr>
                            <a:rPr kumimoji="1" lang="en-US" altLang="ja-JP" b="0" i="1" smtClean="0">
                              <a:latin typeface="Cambria Math" panose="02040503050406030204" pitchFamily="18" charset="0"/>
                            </a:rPr>
                          </m:ctrlPr>
                        </m:dPr>
                        <m:e>
                          <m:sSubSup>
                            <m:sSubSupPr>
                              <m:ctrlPr>
                                <a:rPr kumimoji="1" lang="en-US" altLang="ja-JP" b="0" i="1" smtClean="0">
                                  <a:latin typeface="Cambria Math" panose="02040503050406030204" pitchFamily="18" charset="0"/>
                                </a:rPr>
                              </m:ctrlPr>
                            </m:sSubSupPr>
                            <m:e>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ea typeface="Cambria Math" panose="02040503050406030204" pitchFamily="18" charset="0"/>
                                    </a:rPr>
                                    <m:t>𝛽</m:t>
                                  </m:r>
                                </m:e>
                                <m:sub>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m:t>
                                  </m:r>
                                </m:sup>
                              </m:sSub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𝛽</m:t>
                              </m:r>
                            </m:e>
                            <m:sub>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m:t>
                              </m:r>
                            </m:sup>
                          </m:sSubSup>
                          <m:r>
                            <a:rPr lang="en-US" altLang="ja-JP" b="0" i="1" smtClean="0">
                              <a:latin typeface="Cambria Math" panose="02040503050406030204" pitchFamily="18" charset="0"/>
                            </a:rPr>
                            <m:t>,</m:t>
                          </m:r>
                          <m:r>
                            <a:rPr lang="en-US" altLang="ja-JP" i="1" smtClean="0">
                              <a:latin typeface="Cambria Math" panose="02040503050406030204" pitchFamily="18" charset="0"/>
                            </a:rPr>
                            <m:t> </m:t>
                          </m:r>
                          <m:sSubSup>
                            <m:sSubSupPr>
                              <m:ctrlPr>
                                <a:rPr lang="en-US" altLang="ja-JP" i="1" smtClean="0">
                                  <a:latin typeface="Cambria Math" panose="02040503050406030204" pitchFamily="18" charset="0"/>
                                </a:rPr>
                              </m:ctrlPr>
                            </m:sSubSupPr>
                            <m:e>
                              <m:r>
                                <a:rPr lang="en-US" altLang="ja-JP" i="1" smtClean="0">
                                  <a:latin typeface="Cambria Math" panose="02040503050406030204" pitchFamily="18" charset="0"/>
                                  <a:ea typeface="Cambria Math" panose="02040503050406030204" pitchFamily="18" charset="0"/>
                                </a:rPr>
                                <m:t>𝛽</m:t>
                              </m:r>
                            </m:e>
                            <m:sub>
                              <m:r>
                                <a:rPr lang="en-US" altLang="ja-JP" b="0" i="1" smtClean="0">
                                  <a:latin typeface="Cambria Math" panose="02040503050406030204" pitchFamily="18" charset="0"/>
                                </a:rPr>
                                <m:t>2</m:t>
                              </m:r>
                            </m:sub>
                            <m:sup>
                              <m:r>
                                <a:rPr lang="en-US" altLang="ja-JP" b="0" i="1" smtClean="0">
                                  <a:latin typeface="Cambria Math" panose="02040503050406030204" pitchFamily="18" charset="0"/>
                                </a:rPr>
                                <m:t>∗</m:t>
                              </m:r>
                            </m:sup>
                          </m:sSubSup>
                        </m:e>
                        <m:e>
                          <m:r>
                            <a:rPr lang="en-US" altLang="ja-JP" b="0" i="1" smtClean="0">
                              <a:latin typeface="Cambria Math" panose="02040503050406030204" pitchFamily="18" charset="0"/>
                              <a:ea typeface="Cambria Math" panose="02040503050406030204" pitchFamily="18" charset="0"/>
                            </a:rPr>
                            <m:t>𝐷𝑎𝑡𝑎</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𝐷𝑎𝑡𝑎</m:t>
                          </m:r>
                          <m:r>
                            <a:rPr kumimoji="1"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up>
                              <m:r>
                                <a:rPr lang="en-US" altLang="ja-JP" i="1">
                                  <a:latin typeface="Cambria Math" panose="02040503050406030204" pitchFamily="18" charset="0"/>
                                </a:rPr>
                                <m:t>∗</m:t>
                              </m:r>
                            </m:sup>
                          </m:sSubSup>
                          <m:r>
                            <a:rPr lang="en-US" altLang="ja-JP" b="0" i="1" smtClean="0">
                              <a:latin typeface="Cambria Math" panose="02040503050406030204" pitchFamily="18" charset="0"/>
                            </a:rPr>
                            <m:t>,</m:t>
                          </m:r>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ea typeface="Cambria Math" panose="02040503050406030204" pitchFamily="18" charset="0"/>
                                </a:rPr>
                                <m:t>𝛽</m:t>
                              </m:r>
                            </m:e>
                            <m:sub>
                              <m:r>
                                <a:rPr lang="en-US" altLang="ja-JP" b="0" i="1" smtClean="0">
                                  <a:latin typeface="Cambria Math" panose="02040503050406030204" pitchFamily="18" charset="0"/>
                                </a:rPr>
                                <m:t>1</m:t>
                              </m:r>
                            </m:sub>
                            <m:sup>
                              <m:r>
                                <a:rPr lang="en-US" altLang="ja-JP" b="0" i="1" smtClean="0">
                                  <a:latin typeface="Cambria Math" panose="02040503050406030204" pitchFamily="18" charset="0"/>
                                </a:rPr>
                                <m:t>∗</m:t>
                              </m:r>
                            </m:sup>
                          </m:sSubSup>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2</m:t>
                              </m:r>
                            </m:sub>
                            <m:sup>
                              <m:r>
                                <a:rPr lang="en-US" altLang="ja-JP" i="1">
                                  <a:latin typeface="Cambria Math" panose="02040503050406030204" pitchFamily="18" charset="0"/>
                                </a:rPr>
                                <m:t>∗</m:t>
                              </m:r>
                            </m:sup>
                          </m:sSubSup>
                          <m:r>
                            <a:rPr kumimoji="1" lang="en-US" altLang="ja-JP" b="0" i="1" smtClean="0">
                              <a:latin typeface="Cambria Math" panose="02040503050406030204" pitchFamily="18" charset="0"/>
                            </a:rPr>
                            <m:t>)</m:t>
                          </m:r>
                          <m:r>
                            <a:rPr lang="ja-JP" altLang="en-US" i="1">
                              <a:latin typeface="Cambria Math" panose="02040503050406030204" pitchFamily="18" charset="0"/>
                            </a:rPr>
                            <m:t>・</m:t>
                          </m:r>
                          <m:r>
                            <a:rPr lang="en-US" altLang="ja-JP" b="0" i="1" smtClean="0">
                              <a:latin typeface="Cambria Math" panose="02040503050406030204" pitchFamily="18" charset="0"/>
                            </a:rPr>
                            <m:t>𝑓</m:t>
                          </m:r>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up>
                                  <m:r>
                                    <a:rPr lang="en-US" altLang="ja-JP" i="1">
                                      <a:latin typeface="Cambria Math" panose="02040503050406030204" pitchFamily="18" charset="0"/>
                                    </a:rPr>
                                    <m:t>∗</m:t>
                                  </m:r>
                                </m:sup>
                              </m:sSubSup>
                              <m:r>
                                <a:rPr lang="en-US" altLang="ja-JP" i="1">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1</m:t>
                              </m:r>
                            </m:sub>
                            <m:sup>
                              <m:r>
                                <a:rPr lang="en-US" altLang="ja-JP" i="1">
                                  <a:latin typeface="Cambria Math" panose="02040503050406030204" pitchFamily="18" charset="0"/>
                                </a:rPr>
                                <m:t>∗</m:t>
                              </m:r>
                            </m:sup>
                          </m:sSubSup>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2</m:t>
                              </m:r>
                            </m:sub>
                            <m:sup>
                              <m:r>
                                <a:rPr lang="en-US" altLang="ja-JP" i="1">
                                  <a:latin typeface="Cambria Math" panose="02040503050406030204" pitchFamily="18" charset="0"/>
                                </a:rPr>
                                <m:t>∗</m:t>
                              </m:r>
                            </m:sup>
                          </m:sSubSup>
                          <m:r>
                            <a:rPr lang="en-US" altLang="ja-JP" b="0" i="1" smtClean="0">
                              <a:latin typeface="Cambria Math" panose="02040503050406030204" pitchFamily="18" charset="0"/>
                            </a:rPr>
                            <m:t>)</m:t>
                          </m:r>
                        </m:num>
                        <m:den>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𝐷𝑎𝑡𝑎</m:t>
                          </m:r>
                          <m:r>
                            <a:rPr kumimoji="1" lang="en-US" altLang="ja-JP" b="0" i="1" smtClean="0">
                              <a:latin typeface="Cambria Math" panose="02040503050406030204" pitchFamily="18" charset="0"/>
                            </a:rPr>
                            <m:t>)</m:t>
                          </m:r>
                        </m:den>
                      </m:f>
                    </m:oMath>
                  </m:oMathPara>
                </a14:m>
                <a:endParaRPr kumimoji="1" lang="en-US" altLang="ja-JP" b="0" dirty="0"/>
              </a:p>
            </p:txBody>
          </p:sp>
        </mc:Choice>
        <mc:Fallback xmlns="">
          <p:sp>
            <p:nvSpPr>
              <p:cNvPr id="8" name="テキスト ボックス 7">
                <a:extLst>
                  <a:ext uri="{FF2B5EF4-FFF2-40B4-BE49-F238E27FC236}">
                    <a16:creationId xmlns:a16="http://schemas.microsoft.com/office/drawing/2014/main" id="{13EECA65-D529-6841-A4FC-61F484B30E50}"/>
                  </a:ext>
                </a:extLst>
              </p:cNvPr>
              <p:cNvSpPr txBox="1">
                <a:spLocks noRot="1" noChangeAspect="1" noMove="1" noResize="1" noEditPoints="1" noAdjustHandles="1" noChangeArrowheads="1" noChangeShapeType="1" noTextEdit="1"/>
              </p:cNvSpPr>
              <p:nvPr/>
            </p:nvSpPr>
            <p:spPr>
              <a:xfrm>
                <a:off x="6247987" y="1294735"/>
                <a:ext cx="5290871" cy="582019"/>
              </a:xfrm>
              <a:prstGeom prst="rect">
                <a:avLst/>
              </a:prstGeom>
              <a:blipFill>
                <a:blip r:embed="rId3"/>
                <a:stretch>
                  <a:fillRect l="-1199" t="-4255" r="-959" b="-170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AA55E992-44CF-A945-8497-4A2FEE63924B}"/>
                  </a:ext>
                </a:extLst>
              </p:cNvPr>
              <p:cNvSpPr txBox="1"/>
              <p:nvPr/>
            </p:nvSpPr>
            <p:spPr>
              <a:xfrm>
                <a:off x="6472664" y="2048162"/>
                <a:ext cx="5066194" cy="6647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𝑓</m:t>
                          </m:r>
                          <m:r>
                            <a:rPr lang="en-US" altLang="ja-JP" i="1">
                              <a:latin typeface="Cambria Math" panose="02040503050406030204" pitchFamily="18" charset="0"/>
                            </a:rPr>
                            <m:t>(</m:t>
                          </m:r>
                          <m:r>
                            <a:rPr lang="en-US" altLang="ja-JP" i="1">
                              <a:latin typeface="Cambria Math" panose="02040503050406030204" pitchFamily="18" charset="0"/>
                            </a:rPr>
                            <m:t>𝐷𝑎𝑡𝑎</m:t>
                          </m:r>
                          <m:r>
                            <a:rPr lang="en-US" altLang="ja-JP" i="1">
                              <a:latin typeface="Cambria Math" panose="02040503050406030204" pitchFamily="18" charset="0"/>
                            </a:rPr>
                            <m:t>|</m:t>
                          </m:r>
                          <m:sSubSup>
                            <m:sSubSupPr>
                              <m:ctrlPr>
                                <a:rPr lang="en-US" altLang="ja-JP" i="1" smtClean="0">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up>
                              <m:r>
                                <a:rPr lang="en-US" altLang="ja-JP" i="1">
                                  <a:latin typeface="Cambria Math" panose="02040503050406030204" pitchFamily="18" charset="0"/>
                                </a:rPr>
                                <m:t>∗</m:t>
                              </m:r>
                            </m:sup>
                          </m:sSubSup>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1</m:t>
                              </m:r>
                            </m:sub>
                            <m:sup>
                              <m:r>
                                <a:rPr lang="en-US" altLang="ja-JP" i="1">
                                  <a:latin typeface="Cambria Math" panose="02040503050406030204" pitchFamily="18" charset="0"/>
                                </a:rPr>
                                <m:t>∗</m:t>
                              </m:r>
                            </m:sup>
                          </m:sSubSup>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2</m:t>
                              </m:r>
                            </m:sub>
                            <m:sup>
                              <m:r>
                                <a:rPr lang="en-US" altLang="ja-JP" i="1">
                                  <a:latin typeface="Cambria Math" panose="02040503050406030204" pitchFamily="18" charset="0"/>
                                </a:rPr>
                                <m:t>∗</m:t>
                              </m:r>
                            </m:sup>
                          </m:sSubSup>
                          <m:r>
                            <a:rPr lang="en-US" altLang="ja-JP" i="1">
                              <a:latin typeface="Cambria Math" panose="02040503050406030204" pitchFamily="18" charset="0"/>
                            </a:rPr>
                            <m:t>)</m:t>
                          </m:r>
                          <m:r>
                            <a:rPr lang="ja-JP" altLang="en-US" i="1">
                              <a:latin typeface="Cambria Math" panose="02040503050406030204" pitchFamily="18" charset="0"/>
                            </a:rPr>
                            <m:t>・</m:t>
                          </m:r>
                          <m:r>
                            <a:rPr lang="en-US" altLang="ja-JP" i="1">
                              <a:latin typeface="Cambria Math" panose="02040503050406030204" pitchFamily="18" charset="0"/>
                            </a:rPr>
                            <m:t>𝑓</m:t>
                          </m:r>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up>
                                  <m:r>
                                    <a:rPr lang="en-US" altLang="ja-JP" i="1">
                                      <a:latin typeface="Cambria Math" panose="02040503050406030204" pitchFamily="18" charset="0"/>
                                    </a:rPr>
                                    <m:t>∗</m:t>
                                  </m:r>
                                </m:sup>
                              </m:sSubSup>
                              <m:r>
                                <a:rPr lang="en-US" altLang="ja-JP" i="1">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1</m:t>
                              </m:r>
                            </m:sub>
                            <m:sup>
                              <m:r>
                                <a:rPr lang="en-US" altLang="ja-JP" i="1">
                                  <a:latin typeface="Cambria Math" panose="02040503050406030204" pitchFamily="18" charset="0"/>
                                </a:rPr>
                                <m:t>∗</m:t>
                              </m:r>
                            </m:sup>
                          </m:sSubSup>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2</m:t>
                              </m:r>
                            </m:sub>
                            <m:sup>
                              <m:r>
                                <a:rPr lang="en-US" altLang="ja-JP" i="1">
                                  <a:latin typeface="Cambria Math" panose="02040503050406030204" pitchFamily="18" charset="0"/>
                                </a:rPr>
                                <m:t>∗</m:t>
                              </m:r>
                            </m:sup>
                          </m:sSubSup>
                          <m:r>
                            <a:rPr lang="en-US" altLang="ja-JP" i="1">
                              <a:latin typeface="Cambria Math" panose="02040503050406030204" pitchFamily="18" charset="0"/>
                            </a:rPr>
                            <m:t>)</m:t>
                          </m:r>
                        </m:num>
                        <m:den>
                          <m:nary>
                            <m:naryPr>
                              <m:chr m:val="∭"/>
                              <m:limLoc m:val="undOvr"/>
                              <m:ctrlPr>
                                <a:rPr lang="en-US" altLang="ja-JP" i="1" smtClean="0">
                                  <a:latin typeface="Cambria Math" panose="02040503050406030204" pitchFamily="18" charset="0"/>
                                </a:rPr>
                              </m:ctrlPr>
                            </m:naryPr>
                            <m:sub>
                              <m:r>
                                <m:rPr>
                                  <m:brk m:alnAt="24"/>
                                </m:rPr>
                                <a:rPr lang="en-US" altLang="ja-JP" b="0" i="1" smtClean="0">
                                  <a:latin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m:t>
                              </m:r>
                            </m:sub>
                            <m:sup>
                              <m:r>
                                <a:rPr lang="en-US" altLang="ja-JP" i="1" smtClean="0">
                                  <a:latin typeface="Cambria Math" panose="02040503050406030204" pitchFamily="18" charset="0"/>
                                  <a:ea typeface="Cambria Math" panose="02040503050406030204" pitchFamily="18" charset="0"/>
                                </a:rPr>
                                <m:t>∞</m:t>
                              </m:r>
                            </m:sup>
                            <m:e>
                              <m:r>
                                <a:rPr lang="en-US" altLang="ja-JP" i="1">
                                  <a:latin typeface="Cambria Math" panose="02040503050406030204" pitchFamily="18" charset="0"/>
                                </a:rPr>
                                <m:t>𝑓</m:t>
                              </m:r>
                              <m:r>
                                <a:rPr lang="en-US" altLang="ja-JP" i="1">
                                  <a:latin typeface="Cambria Math" panose="02040503050406030204" pitchFamily="18" charset="0"/>
                                </a:rPr>
                                <m:t>(</m:t>
                              </m:r>
                              <m:r>
                                <a:rPr lang="en-US" altLang="ja-JP" i="1">
                                  <a:latin typeface="Cambria Math" panose="02040503050406030204" pitchFamily="18" charset="0"/>
                                </a:rPr>
                                <m:t>𝐷𝑎𝑡𝑎</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𝐵</m:t>
                                  </m:r>
                                </m:e>
                                <m:sub>
                                  <m:r>
                                    <a:rPr lang="en-US" altLang="ja-JP" i="1">
                                      <a:latin typeface="Cambria Math" panose="02040503050406030204" pitchFamily="18" charset="0"/>
                                    </a:rPr>
                                    <m:t>2</m:t>
                                  </m:r>
                                </m:sub>
                              </m:sSub>
                              <m:r>
                                <a:rPr lang="en-US" altLang="ja-JP" i="1">
                                  <a:latin typeface="Cambria Math" panose="02040503050406030204" pitchFamily="18" charset="0"/>
                                </a:rPr>
                                <m:t>)</m:t>
                              </m:r>
                              <m:r>
                                <a:rPr lang="ja-JP" altLang="en-US" i="1">
                                  <a:latin typeface="Cambria Math" panose="02040503050406030204" pitchFamily="18" charset="0"/>
                                </a:rPr>
                                <m:t>・</m:t>
                              </m:r>
                              <m:r>
                                <a:rPr lang="en-US" altLang="ja-JP" i="1">
                                  <a:latin typeface="Cambria Math" panose="02040503050406030204" pitchFamily="18" charset="0"/>
                                </a:rPr>
                                <m:t>𝑓</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ea typeface="Cambria Math" panose="02040503050406030204" pitchFamily="18" charset="0"/>
                                    </a:rPr>
                                    <m:t>2</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𝑑</m:t>
                                  </m:r>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Sub>
                              <m:r>
                                <a:rPr lang="en-US" altLang="ja-JP" b="0" i="1" smtClean="0">
                                  <a:latin typeface="Cambria Math" panose="02040503050406030204" pitchFamily="18" charset="0"/>
                                </a:rPr>
                                <m:t>𝑑</m:t>
                              </m:r>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1</m:t>
                                  </m:r>
                                </m:sub>
                              </m:sSub>
                              <m:r>
                                <a:rPr lang="en-US" altLang="ja-JP" b="0" i="1" smtClean="0">
                                  <a:latin typeface="Cambria Math" panose="02040503050406030204" pitchFamily="18" charset="0"/>
                                </a:rPr>
                                <m:t>𝑑</m:t>
                              </m:r>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ea typeface="Cambria Math" panose="02040503050406030204" pitchFamily="18" charset="0"/>
                                    </a:rPr>
                                    <m:t>2</m:t>
                                  </m:r>
                                </m:sub>
                              </m:sSub>
                            </m:e>
                          </m:nary>
                        </m:den>
                      </m:f>
                    </m:oMath>
                  </m:oMathPara>
                </a14:m>
                <a:endParaRPr kumimoji="1" lang="ja-JP" altLang="en-US"/>
              </a:p>
            </p:txBody>
          </p:sp>
        </mc:Choice>
        <mc:Fallback xmlns="">
          <p:sp>
            <p:nvSpPr>
              <p:cNvPr id="9" name="テキスト ボックス 8">
                <a:extLst>
                  <a:ext uri="{FF2B5EF4-FFF2-40B4-BE49-F238E27FC236}">
                    <a16:creationId xmlns:a16="http://schemas.microsoft.com/office/drawing/2014/main" id="{AA55E992-44CF-A945-8497-4A2FEE63924B}"/>
                  </a:ext>
                </a:extLst>
              </p:cNvPr>
              <p:cNvSpPr txBox="1">
                <a:spLocks noRot="1" noChangeAspect="1" noMove="1" noResize="1" noEditPoints="1" noAdjustHandles="1" noChangeArrowheads="1" noChangeShapeType="1" noTextEdit="1"/>
              </p:cNvSpPr>
              <p:nvPr/>
            </p:nvSpPr>
            <p:spPr>
              <a:xfrm>
                <a:off x="6472664" y="2048162"/>
                <a:ext cx="5066194" cy="664734"/>
              </a:xfrm>
              <a:prstGeom prst="rect">
                <a:avLst/>
              </a:prstGeom>
              <a:blipFill>
                <a:blip r:embed="rId4"/>
                <a:stretch>
                  <a:fillRect l="-3750" t="-33962" b="-118868"/>
                </a:stretch>
              </a:blipFill>
            </p:spPr>
            <p:txBody>
              <a:bodyPr/>
              <a:lstStyle/>
              <a:p>
                <a:r>
                  <a:rPr lang="ja-JP" altLang="en-US">
                    <a:noFill/>
                  </a:rPr>
                  <a:t> </a:t>
                </a:r>
              </a:p>
            </p:txBody>
          </p:sp>
        </mc:Fallback>
      </mc:AlternateContent>
      <p:sp>
        <p:nvSpPr>
          <p:cNvPr id="10" name="雲 9">
            <a:extLst>
              <a:ext uri="{FF2B5EF4-FFF2-40B4-BE49-F238E27FC236}">
                <a16:creationId xmlns:a16="http://schemas.microsoft.com/office/drawing/2014/main" id="{E645F78B-6F51-A647-8E89-6FDF23946BF5}"/>
              </a:ext>
            </a:extLst>
          </p:cNvPr>
          <p:cNvSpPr/>
          <p:nvPr/>
        </p:nvSpPr>
        <p:spPr>
          <a:xfrm>
            <a:off x="740228" y="1373629"/>
            <a:ext cx="3712028" cy="1673745"/>
          </a:xfrm>
          <a:prstGeom prst="cloud">
            <a:avLst/>
          </a:prstGeom>
          <a:solidFill>
            <a:schemeClr val="bg1">
              <a:lumMod val="7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085FDFAA-2E9C-7F47-B35B-23F4A3C010B0}"/>
                  </a:ext>
                </a:extLst>
              </p:cNvPr>
              <p:cNvSpPr txBox="1"/>
              <p:nvPr/>
            </p:nvSpPr>
            <p:spPr>
              <a:xfrm>
                <a:off x="1651510" y="2345710"/>
                <a:ext cx="21528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𝑌</m:t>
                          </m:r>
                        </m:e>
                        <m:sub>
                          <m:r>
                            <a:rPr kumimoji="1" lang="en-US" altLang="ja-JP" b="0" i="1" smtClean="0">
                              <a:latin typeface="Cambria Math" panose="02040503050406030204" pitchFamily="18" charset="0"/>
                            </a:rPr>
                            <m:t>𝑖</m:t>
                          </m:r>
                        </m:sub>
                      </m:sSub>
                      <m:r>
                        <a:rPr lang="en-US" altLang="ja-JP" i="1">
                          <a:latin typeface="Cambria Math" panose="02040503050406030204" pitchFamily="18" charset="0"/>
                        </a:rPr>
                        <m:t>〜</m:t>
                      </m:r>
                      <m:r>
                        <a:rPr lang="en-US" altLang="ja-JP" b="0" i="1" smtClean="0">
                          <a:latin typeface="Cambria Math" panose="02040503050406030204" pitchFamily="18" charset="0"/>
                        </a:rPr>
                        <m:t>𝑃𝑜𝑖𝑠𝑠</m:t>
                      </m:r>
                      <m:r>
                        <a:rPr lang="en-US" altLang="ja-JP" b="0" i="1" smtClean="0">
                          <a:latin typeface="Cambria Math" panose="02040503050406030204" pitchFamily="18" charset="0"/>
                        </a:rPr>
                        <m:t>(</m:t>
                      </m:r>
                      <m:r>
                        <m:rPr>
                          <m:sty m:val="p"/>
                        </m:rPr>
                        <a:rPr lang="en-US" altLang="ja-JP" b="0" i="0" smtClean="0">
                          <a:latin typeface="Cambria Math" panose="02040503050406030204" pitchFamily="18" charset="0"/>
                        </a:rPr>
                        <m:t>exp</m:t>
                      </m:r>
                      <m:r>
                        <a:rPr lang="en-US" altLang="ja-JP" b="0" i="1" smtClean="0">
                          <a:latin typeface="Cambria Math" panose="02040503050406030204" pitchFamily="18" charset="0"/>
                        </a:rPr>
                        <m:t>⁡(</m:t>
                      </m:r>
                      <m:sSub>
                        <m:sSubPr>
                          <m:ctrlPr>
                            <a:rPr lang="en-US" altLang="ja-JP" b="1" i="1">
                              <a:latin typeface="Cambria Math" panose="02040503050406030204" pitchFamily="18" charset="0"/>
                              <a:ea typeface="Cambria Math" panose="02040503050406030204" pitchFamily="18" charset="0"/>
                            </a:rPr>
                          </m:ctrlPr>
                        </m:sSubPr>
                        <m:e>
                          <m:r>
                            <a:rPr lang="en-US" altLang="ja-JP" b="1" i="1">
                              <a:latin typeface="Cambria Math" panose="02040503050406030204" pitchFamily="18" charset="0"/>
                              <a:ea typeface="Cambria Math" panose="02040503050406030204" pitchFamily="18" charset="0"/>
                            </a:rPr>
                            <m:t>𝝀</m:t>
                          </m:r>
                        </m:e>
                        <m:sub>
                          <m:r>
                            <a:rPr lang="en-US" altLang="ja-JP" b="1" i="1">
                              <a:latin typeface="Cambria Math" panose="02040503050406030204" pitchFamily="18" charset="0"/>
                              <a:ea typeface="Cambria Math" panose="02040503050406030204" pitchFamily="18" charset="0"/>
                            </a:rPr>
                            <m:t>𝒊</m:t>
                          </m:r>
                        </m:sub>
                      </m:sSub>
                      <m:r>
                        <a:rPr lang="en-US" altLang="ja-JP" b="0" i="1" smtClean="0">
                          <a:latin typeface="Cambria Math" panose="02040503050406030204" pitchFamily="18" charset="0"/>
                        </a:rPr>
                        <m:t>))</m:t>
                      </m:r>
                    </m:oMath>
                  </m:oMathPara>
                </a14:m>
                <a:endParaRPr kumimoji="1" lang="ja-JP" altLang="en-US"/>
              </a:p>
            </p:txBody>
          </p:sp>
        </mc:Choice>
        <mc:Fallback xmlns="">
          <p:sp>
            <p:nvSpPr>
              <p:cNvPr id="2" name="テキスト ボックス 1">
                <a:extLst>
                  <a:ext uri="{FF2B5EF4-FFF2-40B4-BE49-F238E27FC236}">
                    <a16:creationId xmlns:a16="http://schemas.microsoft.com/office/drawing/2014/main" id="{085FDFAA-2E9C-7F47-B35B-23F4A3C010B0}"/>
                  </a:ext>
                </a:extLst>
              </p:cNvPr>
              <p:cNvSpPr txBox="1">
                <a:spLocks noRot="1" noChangeAspect="1" noMove="1" noResize="1" noEditPoints="1" noAdjustHandles="1" noChangeArrowheads="1" noChangeShapeType="1" noTextEdit="1"/>
              </p:cNvSpPr>
              <p:nvPr/>
            </p:nvSpPr>
            <p:spPr>
              <a:xfrm>
                <a:off x="1651510" y="2345710"/>
                <a:ext cx="2152897" cy="369332"/>
              </a:xfrm>
              <a:prstGeom prst="rect">
                <a:avLst/>
              </a:prstGeom>
              <a:blipFill>
                <a:blip r:embed="rId5"/>
                <a:stretch>
                  <a:fillRect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6B4A2A5E-D944-4B4F-BAEE-747779EA1E7D}"/>
                  </a:ext>
                </a:extLst>
              </p:cNvPr>
              <p:cNvSpPr txBox="1"/>
              <p:nvPr/>
            </p:nvSpPr>
            <p:spPr>
              <a:xfrm>
                <a:off x="933992" y="2016292"/>
                <a:ext cx="33245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b="1" i="1" smtClean="0">
                              <a:solidFill>
                                <a:schemeClr val="tx1"/>
                              </a:solidFill>
                              <a:latin typeface="Cambria Math" panose="02040503050406030204" pitchFamily="18" charset="0"/>
                              <a:ea typeface="Cambria Math" panose="02040503050406030204" pitchFamily="18" charset="0"/>
                            </a:rPr>
                          </m:ctrlPr>
                        </m:sSubPr>
                        <m:e>
                          <m:r>
                            <a:rPr lang="en-US" altLang="ja-JP" b="1" i="1" smtClean="0">
                              <a:solidFill>
                                <a:schemeClr val="tx1"/>
                              </a:solidFill>
                              <a:latin typeface="Cambria Math" panose="02040503050406030204" pitchFamily="18" charset="0"/>
                              <a:ea typeface="Cambria Math" panose="02040503050406030204" pitchFamily="18" charset="0"/>
                            </a:rPr>
                            <m:t>𝝀</m:t>
                          </m:r>
                        </m:e>
                        <m:sub>
                          <m:r>
                            <a:rPr lang="en-US" altLang="ja-JP" b="1" i="1" smtClean="0">
                              <a:solidFill>
                                <a:schemeClr val="tx1"/>
                              </a:solidFill>
                              <a:latin typeface="Cambria Math" panose="02040503050406030204" pitchFamily="18" charset="0"/>
                              <a:ea typeface="Cambria Math" panose="02040503050406030204" pitchFamily="18" charset="0"/>
                            </a:rPr>
                            <m:t>𝒊</m:t>
                          </m:r>
                        </m:sub>
                      </m:sSub>
                      <m:r>
                        <a:rPr lang="en-US" altLang="ja-JP" b="0" i="1" smtClean="0">
                          <a:solidFill>
                            <a:schemeClr val="tx1"/>
                          </a:solidFill>
                          <a:latin typeface="Cambria Math" panose="02040503050406030204" pitchFamily="18" charset="0"/>
                          <a:ea typeface="Cambria Math" panose="02040503050406030204" pitchFamily="18" charset="0"/>
                        </a:rPr>
                        <m:t>=</m:t>
                      </m:r>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𝛽</m:t>
                          </m:r>
                        </m:e>
                        <m:sub>
                          <m:r>
                            <a:rPr lang="en-US" altLang="ja-JP" b="0" i="1" smtClean="0">
                              <a:latin typeface="Cambria Math" panose="02040503050406030204" pitchFamily="18" charset="0"/>
                              <a:ea typeface="Cambria Math" panose="02040503050406030204" pitchFamily="18" charset="0"/>
                            </a:rPr>
                            <m:t>0</m:t>
                          </m:r>
                        </m:sub>
                      </m:sSub>
                      <m:r>
                        <a:rPr lang="en-US" altLang="ja-JP" b="0" i="1" smtClean="0">
                          <a:latin typeface="Cambria Math" panose="02040503050406030204" pitchFamily="18" charset="0"/>
                          <a:ea typeface="Cambria Math" panose="02040503050406030204" pitchFamily="18" charset="0"/>
                        </a:rPr>
                        <m:t>+</m:t>
                      </m:r>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𝛽</m:t>
                          </m:r>
                        </m:e>
                        <m:sub>
                          <m:r>
                            <a:rPr lang="en-US" altLang="ja-JP" b="0" i="1" smtClean="0">
                              <a:latin typeface="Cambria Math" panose="02040503050406030204" pitchFamily="18" charset="0"/>
                              <a:ea typeface="Cambria Math" panose="02040503050406030204" pitchFamily="18" charset="0"/>
                            </a:rPr>
                            <m:t>1</m:t>
                          </m:r>
                        </m:sub>
                      </m:sSub>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𝑋</m:t>
                          </m:r>
                        </m:e>
                        <m:sub>
                          <m:r>
                            <a:rPr lang="en-US" altLang="ja-JP" i="1">
                              <a:latin typeface="Cambria Math" panose="02040503050406030204" pitchFamily="18" charset="0"/>
                              <a:ea typeface="Cambria Math" panose="02040503050406030204" pitchFamily="18" charset="0"/>
                            </a:rPr>
                            <m:t>𝑖</m:t>
                          </m:r>
                          <m:r>
                            <a:rPr lang="en-US" altLang="ja-JP" i="1">
                              <a:latin typeface="Cambria Math" panose="02040503050406030204" pitchFamily="18" charset="0"/>
                              <a:ea typeface="Cambria Math" panose="02040503050406030204" pitchFamily="18" charset="0"/>
                            </a:rPr>
                            <m:t>1</m:t>
                          </m:r>
                        </m:sub>
                      </m:sSub>
                      <m:r>
                        <a:rPr lang="en-US" altLang="ja-JP" b="0" i="1" smtClean="0">
                          <a:latin typeface="Cambria Math" panose="02040503050406030204" pitchFamily="18" charset="0"/>
                          <a:ea typeface="Cambria Math" panose="02040503050406030204" pitchFamily="18" charset="0"/>
                        </a:rPr>
                        <m:t>+</m:t>
                      </m:r>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𝛽</m:t>
                          </m:r>
                        </m:e>
                        <m:sub>
                          <m:r>
                            <a:rPr lang="en-US" altLang="ja-JP" b="0" i="1" smtClean="0">
                              <a:latin typeface="Cambria Math" panose="02040503050406030204" pitchFamily="18" charset="0"/>
                              <a:ea typeface="Cambria Math" panose="02040503050406030204" pitchFamily="18" charset="0"/>
                            </a:rPr>
                            <m:t>2</m:t>
                          </m:r>
                        </m:sub>
                      </m:sSub>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𝑋</m:t>
                          </m:r>
                        </m:e>
                        <m:sub>
                          <m:r>
                            <a:rPr lang="en-US" altLang="ja-JP" i="1">
                              <a:latin typeface="Cambria Math" panose="02040503050406030204" pitchFamily="18" charset="0"/>
                              <a:ea typeface="Cambria Math" panose="02040503050406030204" pitchFamily="18" charset="0"/>
                            </a:rPr>
                            <m:t>𝑖</m:t>
                          </m:r>
                          <m:r>
                            <a:rPr lang="en-US" altLang="ja-JP" i="1">
                              <a:latin typeface="Cambria Math" panose="02040503050406030204" pitchFamily="18" charset="0"/>
                              <a:ea typeface="Cambria Math" panose="02040503050406030204" pitchFamily="18" charset="0"/>
                            </a:rPr>
                            <m:t>2</m:t>
                          </m:r>
                        </m:sub>
                      </m:sSub>
                      <m:r>
                        <a:rPr lang="en-US" altLang="ja-JP"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b="0" i="1" smtClean="0">
                              <a:latin typeface="Cambria Math" panose="02040503050406030204" pitchFamily="18" charset="0"/>
                              <a:ea typeface="Cambria Math" panose="02040503050406030204" pitchFamily="18" charset="0"/>
                            </a:rPr>
                            <m:t>𝑘</m:t>
                          </m:r>
                        </m:sub>
                      </m:sSub>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𝑋</m:t>
                          </m:r>
                        </m:e>
                        <m:sub>
                          <m:r>
                            <a:rPr lang="en-US" altLang="ja-JP" i="1">
                              <a:latin typeface="Cambria Math" panose="02040503050406030204" pitchFamily="18" charset="0"/>
                              <a:ea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𝑘</m:t>
                          </m:r>
                        </m:sub>
                      </m:sSub>
                    </m:oMath>
                  </m:oMathPara>
                </a14:m>
                <a:endParaRPr kumimoji="1" lang="ja-JP" altLang="en-US"/>
              </a:p>
            </p:txBody>
          </p:sp>
        </mc:Choice>
        <mc:Fallback xmlns="">
          <p:sp>
            <p:nvSpPr>
              <p:cNvPr id="11" name="テキスト ボックス 10">
                <a:extLst>
                  <a:ext uri="{FF2B5EF4-FFF2-40B4-BE49-F238E27FC236}">
                    <a16:creationId xmlns:a16="http://schemas.microsoft.com/office/drawing/2014/main" id="{6B4A2A5E-D944-4B4F-BAEE-747779EA1E7D}"/>
                  </a:ext>
                </a:extLst>
              </p:cNvPr>
              <p:cNvSpPr txBox="1">
                <a:spLocks noRot="1" noChangeAspect="1" noMove="1" noResize="1" noEditPoints="1" noAdjustHandles="1" noChangeArrowheads="1" noChangeShapeType="1" noTextEdit="1"/>
              </p:cNvSpPr>
              <p:nvPr/>
            </p:nvSpPr>
            <p:spPr>
              <a:xfrm>
                <a:off x="933992" y="2016292"/>
                <a:ext cx="3324500" cy="276999"/>
              </a:xfrm>
              <a:prstGeom prst="rect">
                <a:avLst/>
              </a:prstGeom>
              <a:blipFill>
                <a:blip r:embed="rId6"/>
                <a:stretch>
                  <a:fillRect b="-391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775C15E6-33B5-D642-882A-AB9E223232B7}"/>
                  </a:ext>
                </a:extLst>
              </p:cNvPr>
              <p:cNvSpPr txBox="1"/>
              <p:nvPr/>
            </p:nvSpPr>
            <p:spPr>
              <a:xfrm>
                <a:off x="3528171" y="2935954"/>
                <a:ext cx="31679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chemeClr val="tx1"/>
                              </a:solidFill>
                              <a:latin typeface="Cambria Math" panose="02040503050406030204" pitchFamily="18" charset="0"/>
                              <a:ea typeface="Cambria Math" panose="02040503050406030204" pitchFamily="18" charset="0"/>
                            </a:rPr>
                          </m:ctrlPr>
                        </m:sSubPr>
                        <m:e>
                          <m:r>
                            <a:rPr lang="en-US" altLang="ja-JP" b="0" i="1" smtClean="0">
                              <a:solidFill>
                                <a:schemeClr val="tx1"/>
                              </a:solidFill>
                              <a:latin typeface="Cambria Math" panose="02040503050406030204" pitchFamily="18" charset="0"/>
                              <a:ea typeface="Cambria Math" panose="02040503050406030204" pitchFamily="18" charset="0"/>
                            </a:rPr>
                            <m:t>𝜆</m:t>
                          </m:r>
                        </m:e>
                        <m:sub>
                          <m:r>
                            <a:rPr lang="en-US" altLang="ja-JP" b="0" i="1" smtClean="0">
                              <a:solidFill>
                                <a:schemeClr val="tx1"/>
                              </a:solidFill>
                              <a:latin typeface="Cambria Math" panose="02040503050406030204" pitchFamily="18" charset="0"/>
                              <a:ea typeface="Cambria Math" panose="02040503050406030204" pitchFamily="18" charset="0"/>
                            </a:rPr>
                            <m:t>𝑖</m:t>
                          </m:r>
                        </m:sub>
                      </m:sSub>
                      <m:r>
                        <a:rPr lang="en-US" altLang="ja-JP" b="0" i="1" smtClean="0">
                          <a:solidFill>
                            <a:schemeClr val="tx1"/>
                          </a:solidFill>
                          <a:latin typeface="Cambria Math" panose="02040503050406030204" pitchFamily="18" charset="0"/>
                          <a:ea typeface="Cambria Math" panose="02040503050406030204" pitchFamily="18" charset="0"/>
                        </a:rPr>
                        <m:t>=</m:t>
                      </m:r>
                      <m:sSub>
                        <m:sSubPr>
                          <m:ctrlPr>
                            <a:rPr lang="en-US" altLang="ja-JP"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𝛽</m:t>
                          </m:r>
                        </m:e>
                        <m:sub>
                          <m:r>
                            <a:rPr lang="en-US" altLang="ja-JP" b="0" i="1" smtClean="0">
                              <a:latin typeface="Cambria Math" panose="02040503050406030204" pitchFamily="18" charset="0"/>
                              <a:ea typeface="Cambria Math" panose="02040503050406030204" pitchFamily="18" charset="0"/>
                            </a:rPr>
                            <m:t>0</m:t>
                          </m:r>
                        </m:sub>
                      </m:sSub>
                      <m:r>
                        <a:rPr lang="en-US" altLang="ja-JP" b="0" i="1" smtClean="0">
                          <a:latin typeface="Cambria Math" panose="02040503050406030204" pitchFamily="18" charset="0"/>
                          <a:ea typeface="Cambria Math" panose="02040503050406030204" pitchFamily="18" charset="0"/>
                        </a:rPr>
                        <m:t>+</m:t>
                      </m:r>
                      <m:sSub>
                        <m:sSubPr>
                          <m:ctrlPr>
                            <a:rPr lang="en-US" altLang="ja-JP"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𝛽</m:t>
                          </m:r>
                        </m:e>
                        <m:sub>
                          <m:r>
                            <a:rPr lang="en-US" altLang="ja-JP" b="0" i="1" smtClean="0">
                              <a:latin typeface="Cambria Math" panose="02040503050406030204" pitchFamily="18" charset="0"/>
                              <a:ea typeface="Cambria Math" panose="02040503050406030204" pitchFamily="18" charset="0"/>
                            </a:rPr>
                            <m:t>1</m:t>
                          </m:r>
                        </m:sub>
                      </m:sSub>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1">
                              <a:latin typeface="Cambria Math" panose="02040503050406030204" pitchFamily="18" charset="0"/>
                              <a:ea typeface="Cambria Math" panose="02040503050406030204" pitchFamily="18" charset="0"/>
                            </a:rPr>
                            <m:t>𝑖</m:t>
                          </m:r>
                          <m:r>
                            <a:rPr lang="en-US" altLang="ja-JP" b="0" i="1">
                              <a:latin typeface="Cambria Math" panose="02040503050406030204" pitchFamily="18" charset="0"/>
                              <a:ea typeface="Cambria Math" panose="02040503050406030204" pitchFamily="18" charset="0"/>
                            </a:rPr>
                            <m:t>1</m:t>
                          </m:r>
                        </m:sub>
                      </m:sSub>
                      <m:r>
                        <a:rPr lang="en-US" altLang="ja-JP" b="0" i="1" smtClean="0">
                          <a:latin typeface="Cambria Math" panose="02040503050406030204" pitchFamily="18" charset="0"/>
                          <a:ea typeface="Cambria Math" panose="02040503050406030204" pitchFamily="18" charset="0"/>
                        </a:rPr>
                        <m:t>+</m:t>
                      </m:r>
                      <m:sSub>
                        <m:sSubPr>
                          <m:ctrlPr>
                            <a:rPr lang="en-US" altLang="ja-JP"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𝛽</m:t>
                          </m:r>
                        </m:e>
                        <m:sub>
                          <m:r>
                            <a:rPr lang="en-US" altLang="ja-JP" b="0" i="1" smtClean="0">
                              <a:latin typeface="Cambria Math" panose="02040503050406030204" pitchFamily="18" charset="0"/>
                              <a:ea typeface="Cambria Math" panose="02040503050406030204" pitchFamily="18" charset="0"/>
                            </a:rPr>
                            <m:t>2</m:t>
                          </m:r>
                        </m:sub>
                      </m:sSub>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1">
                              <a:latin typeface="Cambria Math" panose="02040503050406030204" pitchFamily="18" charset="0"/>
                              <a:ea typeface="Cambria Math" panose="02040503050406030204" pitchFamily="18" charset="0"/>
                            </a:rPr>
                            <m:t>𝑖</m:t>
                          </m:r>
                          <m:r>
                            <a:rPr lang="en-US" altLang="ja-JP" b="0" i="1">
                              <a:latin typeface="Cambria Math" panose="02040503050406030204" pitchFamily="18" charset="0"/>
                              <a:ea typeface="Cambria Math" panose="02040503050406030204" pitchFamily="18" charset="0"/>
                            </a:rPr>
                            <m:t>2</m:t>
                          </m:r>
                        </m:sub>
                      </m:sSub>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0" i="1">
                              <a:latin typeface="Cambria Math" panose="02040503050406030204" pitchFamily="18" charset="0"/>
                              <a:ea typeface="Cambria Math" panose="02040503050406030204" pitchFamily="18" charset="0"/>
                            </a:rPr>
                            <m:t>𝛽</m:t>
                          </m:r>
                        </m:e>
                        <m:sub>
                          <m:r>
                            <a:rPr lang="en-US" altLang="ja-JP" b="0" i="1" smtClean="0">
                              <a:latin typeface="Cambria Math" panose="02040503050406030204" pitchFamily="18" charset="0"/>
                              <a:ea typeface="Cambria Math" panose="02040503050406030204" pitchFamily="18" charset="0"/>
                            </a:rPr>
                            <m:t>𝑘</m:t>
                          </m:r>
                        </m:sub>
                      </m:sSub>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1">
                              <a:latin typeface="Cambria Math" panose="02040503050406030204" pitchFamily="18" charset="0"/>
                              <a:ea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𝑘</m:t>
                          </m:r>
                        </m:sub>
                      </m:sSub>
                    </m:oMath>
                  </m:oMathPara>
                </a14:m>
                <a:endParaRPr kumimoji="1" lang="ja-JP" altLang="en-US"/>
              </a:p>
            </p:txBody>
          </p:sp>
        </mc:Choice>
        <mc:Fallback xmlns="">
          <p:sp>
            <p:nvSpPr>
              <p:cNvPr id="12" name="テキスト ボックス 11">
                <a:extLst>
                  <a:ext uri="{FF2B5EF4-FFF2-40B4-BE49-F238E27FC236}">
                    <a16:creationId xmlns:a16="http://schemas.microsoft.com/office/drawing/2014/main" id="{775C15E6-33B5-D642-882A-AB9E223232B7}"/>
                  </a:ext>
                </a:extLst>
              </p:cNvPr>
              <p:cNvSpPr txBox="1">
                <a:spLocks noRot="1" noChangeAspect="1" noMove="1" noResize="1" noEditPoints="1" noAdjustHandles="1" noChangeArrowheads="1" noChangeShapeType="1" noTextEdit="1"/>
              </p:cNvSpPr>
              <p:nvPr/>
            </p:nvSpPr>
            <p:spPr>
              <a:xfrm>
                <a:off x="3528171" y="2935954"/>
                <a:ext cx="3167982" cy="276999"/>
              </a:xfrm>
              <a:prstGeom prst="rect">
                <a:avLst/>
              </a:prstGeom>
              <a:blipFill>
                <a:blip r:embed="rId7"/>
                <a:stretch>
                  <a:fillRect l="-1195" b="-45455"/>
                </a:stretch>
              </a:blipFill>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E0FFE914-F5BD-594E-82F2-CBD345BEF87A}"/>
              </a:ext>
            </a:extLst>
          </p:cNvPr>
          <p:cNvCxnSpPr>
            <a:cxnSpLocks/>
            <a:stCxn id="10" idx="1"/>
          </p:cNvCxnSpPr>
          <p:nvPr/>
        </p:nvCxnSpPr>
        <p:spPr>
          <a:xfrm flipH="1">
            <a:off x="2153955" y="3045592"/>
            <a:ext cx="442287" cy="358884"/>
          </a:xfrm>
          <a:prstGeom prst="straightConnector1">
            <a:avLst/>
          </a:prstGeom>
          <a:ln w="1905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5" name="直線矢印コネクタ 14">
            <a:extLst>
              <a:ext uri="{FF2B5EF4-FFF2-40B4-BE49-F238E27FC236}">
                <a16:creationId xmlns:a16="http://schemas.microsoft.com/office/drawing/2014/main" id="{88EF43A3-C8BA-2144-9F1A-86011ADD1F0E}"/>
              </a:ext>
            </a:extLst>
          </p:cNvPr>
          <p:cNvCxnSpPr>
            <a:cxnSpLocks/>
            <a:stCxn id="10" idx="0"/>
            <a:endCxn id="12" idx="0"/>
          </p:cNvCxnSpPr>
          <p:nvPr/>
        </p:nvCxnSpPr>
        <p:spPr>
          <a:xfrm>
            <a:off x="4449163" y="2210502"/>
            <a:ext cx="662999" cy="725452"/>
          </a:xfrm>
          <a:prstGeom prst="straightConnector1">
            <a:avLst/>
          </a:prstGeom>
          <a:ln w="1905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27" name="正方形/長方形 26">
            <a:extLst>
              <a:ext uri="{FF2B5EF4-FFF2-40B4-BE49-F238E27FC236}">
                <a16:creationId xmlns:a16="http://schemas.microsoft.com/office/drawing/2014/main" id="{A9CFC521-2BEA-204F-9D12-8E9C1AF0D611}"/>
              </a:ext>
            </a:extLst>
          </p:cNvPr>
          <p:cNvSpPr/>
          <p:nvPr/>
        </p:nvSpPr>
        <p:spPr>
          <a:xfrm>
            <a:off x="157404" y="3453524"/>
            <a:ext cx="3913771" cy="956492"/>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3C10828D-9791-0449-9225-30A4A9549EC6}"/>
              </a:ext>
            </a:extLst>
          </p:cNvPr>
          <p:cNvSpPr/>
          <p:nvPr/>
        </p:nvSpPr>
        <p:spPr>
          <a:xfrm>
            <a:off x="3528171" y="2875052"/>
            <a:ext cx="3265446" cy="48685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DEBBB2DA-4FD8-1648-97A4-CD4D169B0C21}"/>
                  </a:ext>
                </a:extLst>
              </p:cNvPr>
              <p:cNvSpPr txBox="1"/>
              <p:nvPr/>
            </p:nvSpPr>
            <p:spPr>
              <a:xfrm>
                <a:off x="2260825" y="5460015"/>
                <a:ext cx="4577472" cy="869533"/>
              </a:xfrm>
              <a:prstGeom prst="rect">
                <a:avLst/>
              </a:prstGeom>
              <a:noFill/>
            </p:spPr>
            <p:txBody>
              <a:bodyPr wrap="none" rtlCol="0">
                <a:spAutoFit/>
              </a:bodyPr>
              <a:lstStyle/>
              <a:p>
                <a:pPr algn="ctr">
                  <a:lnSpc>
                    <a:spcPct val="150000"/>
                  </a:lnSpc>
                </a:pPr>
                <a:r>
                  <a:rPr kumimoji="1" lang="ja-JP" altLang="en-US">
                    <a:solidFill>
                      <a:srgbClr val="009193"/>
                    </a:solidFill>
                  </a:rPr>
                  <a:t>この実現したデータをもとに</a:t>
                </a:r>
                <a:endParaRPr kumimoji="1" lang="en-US" altLang="ja-JP" dirty="0">
                  <a:solidFill>
                    <a:srgbClr val="009193"/>
                  </a:solidFill>
                </a:endParaRPr>
              </a:p>
              <a:p>
                <a:pPr algn="ctr">
                  <a:lnSpc>
                    <a:spcPct val="150000"/>
                  </a:lnSpc>
                </a:pPr>
                <a:r>
                  <a:rPr kumimoji="1" lang="ja-JP" altLang="en-US">
                    <a:solidFill>
                      <a:srgbClr val="009193"/>
                    </a:solidFill>
                  </a:rPr>
                  <a:t>どんな</a:t>
                </a:r>
                <a14:m>
                  <m:oMath xmlns:m="http://schemas.openxmlformats.org/officeDocument/2006/math">
                    <m:r>
                      <a:rPr lang="en-US" altLang="ja-JP" i="1">
                        <a:solidFill>
                          <a:srgbClr val="009193"/>
                        </a:solidFill>
                        <a:latin typeface="Cambria Math" panose="02040503050406030204" pitchFamily="18" charset="0"/>
                        <a:ea typeface="Cambria Math" panose="02040503050406030204" pitchFamily="18" charset="0"/>
                      </a:rPr>
                      <m:t>𝛽</m:t>
                    </m:r>
                  </m:oMath>
                </a14:m>
                <a:r>
                  <a:rPr kumimoji="1" lang="ja-JP" altLang="en-US">
                    <a:solidFill>
                      <a:srgbClr val="009193"/>
                    </a:solidFill>
                  </a:rPr>
                  <a:t>の分布が実現されやすいか</a:t>
                </a:r>
                <a:r>
                  <a:rPr lang="ja-JP" altLang="en-US">
                    <a:solidFill>
                      <a:srgbClr val="009193"/>
                    </a:solidFill>
                  </a:rPr>
                  <a:t>考える</a:t>
                </a:r>
                <a:r>
                  <a:rPr lang="en-US" altLang="ja-JP" dirty="0">
                    <a:solidFill>
                      <a:srgbClr val="009193"/>
                    </a:solidFill>
                  </a:rPr>
                  <a:t>(?)</a:t>
                </a:r>
                <a:endParaRPr kumimoji="1" lang="ja-JP" altLang="en-US">
                  <a:solidFill>
                    <a:srgbClr val="009193"/>
                  </a:solidFill>
                </a:endParaRPr>
              </a:p>
            </p:txBody>
          </p:sp>
        </mc:Choice>
        <mc:Fallback xmlns="">
          <p:sp>
            <p:nvSpPr>
              <p:cNvPr id="30" name="テキスト ボックス 29">
                <a:extLst>
                  <a:ext uri="{FF2B5EF4-FFF2-40B4-BE49-F238E27FC236}">
                    <a16:creationId xmlns:a16="http://schemas.microsoft.com/office/drawing/2014/main" id="{DEBBB2DA-4FD8-1648-97A4-CD4D169B0C21}"/>
                  </a:ext>
                </a:extLst>
              </p:cNvPr>
              <p:cNvSpPr txBox="1">
                <a:spLocks noRot="1" noChangeAspect="1" noMove="1" noResize="1" noEditPoints="1" noAdjustHandles="1" noChangeArrowheads="1" noChangeShapeType="1" noTextEdit="1"/>
              </p:cNvSpPr>
              <p:nvPr/>
            </p:nvSpPr>
            <p:spPr>
              <a:xfrm>
                <a:off x="2260825" y="5460015"/>
                <a:ext cx="4577472" cy="869533"/>
              </a:xfrm>
              <a:prstGeom prst="rect">
                <a:avLst/>
              </a:prstGeom>
              <a:blipFill>
                <a:blip r:embed="rId8"/>
                <a:stretch>
                  <a:fillRect l="-831" r="-554" b="-101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5D3ACBB-226F-6745-B246-455D0AB9BA19}"/>
                  </a:ext>
                </a:extLst>
              </p:cNvPr>
              <p:cNvSpPr txBox="1"/>
              <p:nvPr/>
            </p:nvSpPr>
            <p:spPr>
              <a:xfrm>
                <a:off x="2659649" y="4744572"/>
                <a:ext cx="5585760" cy="369332"/>
              </a:xfrm>
              <a:prstGeom prst="rect">
                <a:avLst/>
              </a:prstGeom>
              <a:noFill/>
            </p:spPr>
            <p:txBody>
              <a:bodyPr wrap="none" rtlCol="0">
                <a:spAutoFit/>
              </a:bodyPr>
              <a:lstStyle/>
              <a:p>
                <a:r>
                  <a:rPr kumimoji="1" lang="ja-JP" altLang="en-US"/>
                  <a:t>実現した</a:t>
                </a:r>
                <a:r>
                  <a:rPr lang="ja-JP" altLang="en-US"/>
                  <a:t>関係を捉える</a:t>
                </a:r>
                <a14:m>
                  <m:oMath xmlns:m="http://schemas.openxmlformats.org/officeDocument/2006/math">
                    <m:r>
                      <a:rPr lang="en-US" altLang="ja-JP" i="1">
                        <a:latin typeface="Cambria Math" panose="02040503050406030204" pitchFamily="18" charset="0"/>
                        <a:ea typeface="Cambria Math" panose="02040503050406030204" pitchFamily="18" charset="0"/>
                      </a:rPr>
                      <m:t>𝛽</m:t>
                    </m:r>
                  </m:oMath>
                </a14:m>
                <a:r>
                  <a:rPr kumimoji="1" lang="ja-JP" altLang="en-US"/>
                  <a:t>の分布にも色々な可能性がある</a:t>
                </a:r>
              </a:p>
            </p:txBody>
          </p:sp>
        </mc:Choice>
        <mc:Fallback xmlns="">
          <p:sp>
            <p:nvSpPr>
              <p:cNvPr id="32" name="テキスト ボックス 31">
                <a:extLst>
                  <a:ext uri="{FF2B5EF4-FFF2-40B4-BE49-F238E27FC236}">
                    <a16:creationId xmlns:a16="http://schemas.microsoft.com/office/drawing/2014/main" id="{C5D3ACBB-226F-6745-B246-455D0AB9BA19}"/>
                  </a:ext>
                </a:extLst>
              </p:cNvPr>
              <p:cNvSpPr txBox="1">
                <a:spLocks noRot="1" noChangeAspect="1" noMove="1" noResize="1" noEditPoints="1" noAdjustHandles="1" noChangeArrowheads="1" noChangeShapeType="1" noTextEdit="1"/>
              </p:cNvSpPr>
              <p:nvPr/>
            </p:nvSpPr>
            <p:spPr>
              <a:xfrm>
                <a:off x="2659649" y="4744572"/>
                <a:ext cx="5585760" cy="369332"/>
              </a:xfrm>
              <a:prstGeom prst="rect">
                <a:avLst/>
              </a:prstGeom>
              <a:blipFill>
                <a:blip r:embed="rId9"/>
                <a:stretch>
                  <a:fillRect l="-907" t="-10000" b="-23333"/>
                </a:stretch>
              </a:blipFill>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id="{5CE342F7-DBE7-8649-B784-DA8C5514ECD2}"/>
              </a:ext>
            </a:extLst>
          </p:cNvPr>
          <p:cNvCxnSpPr>
            <a:cxnSpLocks/>
            <a:stCxn id="38" idx="0"/>
          </p:cNvCxnSpPr>
          <p:nvPr/>
        </p:nvCxnSpPr>
        <p:spPr>
          <a:xfrm flipV="1">
            <a:off x="5122989" y="2943162"/>
            <a:ext cx="4317096" cy="162385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9EAACE81-65DD-F24A-AA9C-73F9DD964EED}"/>
              </a:ext>
            </a:extLst>
          </p:cNvPr>
          <p:cNvCxnSpPr/>
          <p:nvPr/>
        </p:nvCxnSpPr>
        <p:spPr>
          <a:xfrm flipV="1">
            <a:off x="7002270" y="2823441"/>
            <a:ext cx="4750508" cy="4181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14F1590A-BE52-2D4A-988F-181DAFD9AA71}"/>
                  </a:ext>
                </a:extLst>
              </p:cNvPr>
              <p:cNvSpPr/>
              <p:nvPr/>
            </p:nvSpPr>
            <p:spPr>
              <a:xfrm>
                <a:off x="693478" y="4710885"/>
                <a:ext cx="4755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1</m:t>
                          </m:r>
                        </m:sub>
                      </m:sSub>
                    </m:oMath>
                  </m:oMathPara>
                </a14:m>
                <a:endParaRPr lang="ja-JP" altLang="en-US"/>
              </a:p>
            </p:txBody>
          </p:sp>
        </mc:Choice>
        <mc:Fallback xmlns="">
          <p:sp>
            <p:nvSpPr>
              <p:cNvPr id="35" name="正方形/長方形 34">
                <a:extLst>
                  <a:ext uri="{FF2B5EF4-FFF2-40B4-BE49-F238E27FC236}">
                    <a16:creationId xmlns:a16="http://schemas.microsoft.com/office/drawing/2014/main" id="{14F1590A-BE52-2D4A-988F-181DAFD9AA71}"/>
                  </a:ext>
                </a:extLst>
              </p:cNvPr>
              <p:cNvSpPr>
                <a:spLocks noRot="1" noChangeAspect="1" noMove="1" noResize="1" noEditPoints="1" noAdjustHandles="1" noChangeArrowheads="1" noChangeShapeType="1" noTextEdit="1"/>
              </p:cNvSpPr>
              <p:nvPr/>
            </p:nvSpPr>
            <p:spPr>
              <a:xfrm>
                <a:off x="693478" y="4710885"/>
                <a:ext cx="475578" cy="369332"/>
              </a:xfrm>
              <a:prstGeom prst="rect">
                <a:avLst/>
              </a:prstGeom>
              <a:blipFill>
                <a:blip r:embed="rId10"/>
                <a:stretch>
                  <a:fillRect b="-206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正方形/長方形 35">
                <a:extLst>
                  <a:ext uri="{FF2B5EF4-FFF2-40B4-BE49-F238E27FC236}">
                    <a16:creationId xmlns:a16="http://schemas.microsoft.com/office/drawing/2014/main" id="{D2258ABA-65BD-4047-A4A0-EC0E2C14E83E}"/>
                  </a:ext>
                </a:extLst>
              </p:cNvPr>
              <p:cNvSpPr/>
              <p:nvPr/>
            </p:nvSpPr>
            <p:spPr>
              <a:xfrm>
                <a:off x="1211076" y="4704952"/>
                <a:ext cx="4755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1</m:t>
                          </m:r>
                        </m:sub>
                      </m:sSub>
                    </m:oMath>
                  </m:oMathPara>
                </a14:m>
                <a:endParaRPr lang="ja-JP" altLang="en-US"/>
              </a:p>
            </p:txBody>
          </p:sp>
        </mc:Choice>
        <mc:Fallback xmlns="">
          <p:sp>
            <p:nvSpPr>
              <p:cNvPr id="36" name="正方形/長方形 35">
                <a:extLst>
                  <a:ext uri="{FF2B5EF4-FFF2-40B4-BE49-F238E27FC236}">
                    <a16:creationId xmlns:a16="http://schemas.microsoft.com/office/drawing/2014/main" id="{D2258ABA-65BD-4047-A4A0-EC0E2C14E83E}"/>
                  </a:ext>
                </a:extLst>
              </p:cNvPr>
              <p:cNvSpPr>
                <a:spLocks noRot="1" noChangeAspect="1" noMove="1" noResize="1" noEditPoints="1" noAdjustHandles="1" noChangeArrowheads="1" noChangeShapeType="1" noTextEdit="1"/>
              </p:cNvSpPr>
              <p:nvPr/>
            </p:nvSpPr>
            <p:spPr>
              <a:xfrm>
                <a:off x="1211076" y="4704952"/>
                <a:ext cx="475578" cy="369332"/>
              </a:xfrm>
              <a:prstGeom prst="rect">
                <a:avLst/>
              </a:prstGeom>
              <a:blipFill>
                <a:blip r:embed="rId11"/>
                <a:stretch>
                  <a:fillRect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正方形/長方形 36">
                <a:extLst>
                  <a:ext uri="{FF2B5EF4-FFF2-40B4-BE49-F238E27FC236}">
                    <a16:creationId xmlns:a16="http://schemas.microsoft.com/office/drawing/2014/main" id="{7F1A447C-97DA-7C49-888E-8E15CB25AD52}"/>
                  </a:ext>
                </a:extLst>
              </p:cNvPr>
              <p:cNvSpPr/>
              <p:nvPr/>
            </p:nvSpPr>
            <p:spPr>
              <a:xfrm>
                <a:off x="1730223" y="4704952"/>
                <a:ext cx="6607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r>
                            <a:rPr lang="en-US" altLang="ja-JP" b="0" i="1" smtClean="0">
                              <a:latin typeface="Cambria Math" panose="02040503050406030204" pitchFamily="18" charset="0"/>
                              <a:ea typeface="Cambria Math" panose="02040503050406030204" pitchFamily="18" charset="0"/>
                            </a:rPr>
                            <m:t>∗</m:t>
                          </m:r>
                        </m:e>
                        <m:sub>
                          <m:r>
                            <a:rPr lang="en-US" altLang="ja-JP" i="1">
                              <a:latin typeface="Cambria Math" panose="02040503050406030204" pitchFamily="18" charset="0"/>
                            </a:rPr>
                            <m:t>1</m:t>
                          </m:r>
                        </m:sub>
                      </m:sSub>
                    </m:oMath>
                  </m:oMathPara>
                </a14:m>
                <a:endParaRPr lang="ja-JP" altLang="en-US"/>
              </a:p>
            </p:txBody>
          </p:sp>
        </mc:Choice>
        <mc:Fallback xmlns="">
          <p:sp>
            <p:nvSpPr>
              <p:cNvPr id="37" name="正方形/長方形 36">
                <a:extLst>
                  <a:ext uri="{FF2B5EF4-FFF2-40B4-BE49-F238E27FC236}">
                    <a16:creationId xmlns:a16="http://schemas.microsoft.com/office/drawing/2014/main" id="{7F1A447C-97DA-7C49-888E-8E15CB25AD52}"/>
                  </a:ext>
                </a:extLst>
              </p:cNvPr>
              <p:cNvSpPr>
                <a:spLocks noRot="1" noChangeAspect="1" noMove="1" noResize="1" noEditPoints="1" noAdjustHandles="1" noChangeArrowheads="1" noChangeShapeType="1" noTextEdit="1"/>
              </p:cNvSpPr>
              <p:nvPr/>
            </p:nvSpPr>
            <p:spPr>
              <a:xfrm>
                <a:off x="1730223" y="4704952"/>
                <a:ext cx="660758" cy="369332"/>
              </a:xfrm>
              <a:prstGeom prst="rect">
                <a:avLst/>
              </a:prstGeom>
              <a:blipFill>
                <a:blip r:embed="rId12"/>
                <a:stretch>
                  <a:fillRect b="-16667"/>
                </a:stretch>
              </a:blipFill>
            </p:spPr>
            <p:txBody>
              <a:bodyPr/>
              <a:lstStyle/>
              <a:p>
                <a:r>
                  <a:rPr lang="ja-JP" altLang="en-US">
                    <a:noFill/>
                  </a:rPr>
                  <a:t> </a:t>
                </a:r>
              </a:p>
            </p:txBody>
          </p:sp>
        </mc:Fallback>
      </mc:AlternateContent>
      <p:sp>
        <p:nvSpPr>
          <p:cNvPr id="38" name="正方形/長方形 37">
            <a:extLst>
              <a:ext uri="{FF2B5EF4-FFF2-40B4-BE49-F238E27FC236}">
                <a16:creationId xmlns:a16="http://schemas.microsoft.com/office/drawing/2014/main" id="{E52C57FD-F9FB-A143-A38E-82F37D18FCF0}"/>
              </a:ext>
            </a:extLst>
          </p:cNvPr>
          <p:cNvSpPr/>
          <p:nvPr/>
        </p:nvSpPr>
        <p:spPr>
          <a:xfrm>
            <a:off x="1104932" y="4567012"/>
            <a:ext cx="8036113" cy="486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290C69A2-01A7-114A-8655-00EE8D8B4345}"/>
              </a:ext>
            </a:extLst>
          </p:cNvPr>
          <p:cNvSpPr/>
          <p:nvPr/>
        </p:nvSpPr>
        <p:spPr>
          <a:xfrm>
            <a:off x="371537" y="4654313"/>
            <a:ext cx="2181968" cy="486851"/>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矢印コネクタ 40">
            <a:extLst>
              <a:ext uri="{FF2B5EF4-FFF2-40B4-BE49-F238E27FC236}">
                <a16:creationId xmlns:a16="http://schemas.microsoft.com/office/drawing/2014/main" id="{7608298A-9318-384A-BD25-85460C472318}"/>
              </a:ext>
            </a:extLst>
          </p:cNvPr>
          <p:cNvCxnSpPr>
            <a:cxnSpLocks/>
          </p:cNvCxnSpPr>
          <p:nvPr/>
        </p:nvCxnSpPr>
        <p:spPr>
          <a:xfrm flipH="1">
            <a:off x="960517" y="4289775"/>
            <a:ext cx="288830" cy="379878"/>
          </a:xfrm>
          <a:prstGeom prst="straightConnector1">
            <a:avLst/>
          </a:prstGeom>
          <a:ln w="1905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3" name="直線矢印コネクタ 42">
            <a:extLst>
              <a:ext uri="{FF2B5EF4-FFF2-40B4-BE49-F238E27FC236}">
                <a16:creationId xmlns:a16="http://schemas.microsoft.com/office/drawing/2014/main" id="{47C294D1-BB24-D842-8A79-F59465ECDF16}"/>
              </a:ext>
            </a:extLst>
          </p:cNvPr>
          <p:cNvCxnSpPr>
            <a:cxnSpLocks/>
          </p:cNvCxnSpPr>
          <p:nvPr/>
        </p:nvCxnSpPr>
        <p:spPr>
          <a:xfrm>
            <a:off x="1275200" y="4257094"/>
            <a:ext cx="785402" cy="375766"/>
          </a:xfrm>
          <a:prstGeom prst="straightConnector1">
            <a:avLst/>
          </a:prstGeom>
          <a:ln w="1905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6" name="直線矢印コネクタ 45">
            <a:extLst>
              <a:ext uri="{FF2B5EF4-FFF2-40B4-BE49-F238E27FC236}">
                <a16:creationId xmlns:a16="http://schemas.microsoft.com/office/drawing/2014/main" id="{6CB5C8EB-9911-9145-8DF1-B5D76FA3ED83}"/>
              </a:ext>
            </a:extLst>
          </p:cNvPr>
          <p:cNvCxnSpPr>
            <a:cxnSpLocks/>
            <a:endCxn id="40" idx="0"/>
          </p:cNvCxnSpPr>
          <p:nvPr/>
        </p:nvCxnSpPr>
        <p:spPr>
          <a:xfrm>
            <a:off x="1275201" y="4270479"/>
            <a:ext cx="187320" cy="383834"/>
          </a:xfrm>
          <a:prstGeom prst="straightConnector1">
            <a:avLst/>
          </a:prstGeom>
          <a:ln w="1905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77E248A0-35C8-F349-9FF1-B51BA59C84BE}"/>
                  </a:ext>
                </a:extLst>
              </p:cNvPr>
              <p:cNvSpPr txBox="1"/>
              <p:nvPr/>
            </p:nvSpPr>
            <p:spPr>
              <a:xfrm>
                <a:off x="176101" y="3494589"/>
                <a:ext cx="21741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𝑖</m:t>
                          </m:r>
                        </m:sub>
                      </m:sSub>
                      <m:r>
                        <a:rPr lang="en-US" altLang="ja-JP" i="1">
                          <a:latin typeface="Cambria Math" panose="02040503050406030204" pitchFamily="18" charset="0"/>
                        </a:rPr>
                        <m:t>〜</m:t>
                      </m:r>
                      <m:r>
                        <a:rPr lang="en-US" altLang="ja-JP" b="0" i="1" smtClean="0">
                          <a:latin typeface="Cambria Math" panose="02040503050406030204" pitchFamily="18" charset="0"/>
                        </a:rPr>
                        <m:t>𝑃𝑜𝑖𝑠𝑠</m:t>
                      </m:r>
                      <m:r>
                        <a:rPr lang="en-US" altLang="ja-JP" b="0" i="1" smtClean="0">
                          <a:latin typeface="Cambria Math" panose="02040503050406030204" pitchFamily="18" charset="0"/>
                        </a:rPr>
                        <m:t>(</m:t>
                      </m:r>
                      <m:r>
                        <m:rPr>
                          <m:sty m:val="p"/>
                        </m:rPr>
                        <a:rPr lang="en-US" altLang="ja-JP" b="0" i="0" smtClean="0">
                          <a:latin typeface="Cambria Math" panose="02040503050406030204" pitchFamily="18" charset="0"/>
                        </a:rPr>
                        <m:t>exp</m:t>
                      </m:r>
                      <m:r>
                        <a:rPr lang="en-US" altLang="ja-JP" b="0" i="1" smtClean="0">
                          <a:latin typeface="Cambria Math" panose="02040503050406030204" pitchFamily="18" charset="0"/>
                        </a:rPr>
                        <m:t>⁡(</m:t>
                      </m:r>
                      <m:sSub>
                        <m:sSubPr>
                          <m:ctrlPr>
                            <a:rPr lang="en-US" altLang="ja-JP" b="1" i="1">
                              <a:latin typeface="Cambria Math" panose="02040503050406030204" pitchFamily="18" charset="0"/>
                              <a:ea typeface="Cambria Math" panose="02040503050406030204" pitchFamily="18" charset="0"/>
                            </a:rPr>
                          </m:ctrlPr>
                        </m:sSubPr>
                        <m:e>
                          <m:r>
                            <a:rPr lang="en-US" altLang="ja-JP" b="0" i="1">
                              <a:latin typeface="Cambria Math" panose="02040503050406030204" pitchFamily="18" charset="0"/>
                              <a:ea typeface="Cambria Math" panose="02040503050406030204" pitchFamily="18" charset="0"/>
                            </a:rPr>
                            <m:t>𝜆</m:t>
                          </m:r>
                        </m:e>
                        <m:sub>
                          <m:r>
                            <a:rPr lang="en-US" altLang="ja-JP" b="1" i="1">
                              <a:latin typeface="Cambria Math" panose="02040503050406030204" pitchFamily="18" charset="0"/>
                              <a:ea typeface="Cambria Math" panose="02040503050406030204" pitchFamily="18" charset="0"/>
                            </a:rPr>
                            <m:t>𝒊</m:t>
                          </m:r>
                        </m:sub>
                      </m:sSub>
                      <m:r>
                        <a:rPr lang="en-US" altLang="ja-JP" b="0" i="1" smtClean="0">
                          <a:latin typeface="Cambria Math" panose="02040503050406030204" pitchFamily="18" charset="0"/>
                        </a:rPr>
                        <m:t>))</m:t>
                      </m:r>
                    </m:oMath>
                  </m:oMathPara>
                </a14:m>
                <a:endParaRPr kumimoji="1" lang="ja-JP" altLang="en-US"/>
              </a:p>
            </p:txBody>
          </p:sp>
        </mc:Choice>
        <mc:Fallback xmlns="">
          <p:sp>
            <p:nvSpPr>
              <p:cNvPr id="51" name="テキスト ボックス 50">
                <a:extLst>
                  <a:ext uri="{FF2B5EF4-FFF2-40B4-BE49-F238E27FC236}">
                    <a16:creationId xmlns:a16="http://schemas.microsoft.com/office/drawing/2014/main" id="{77E248A0-35C8-F349-9FF1-B51BA59C84BE}"/>
                  </a:ext>
                </a:extLst>
              </p:cNvPr>
              <p:cNvSpPr txBox="1">
                <a:spLocks noRot="1" noChangeAspect="1" noMove="1" noResize="1" noEditPoints="1" noAdjustHandles="1" noChangeArrowheads="1" noChangeShapeType="1" noTextEdit="1"/>
              </p:cNvSpPr>
              <p:nvPr/>
            </p:nvSpPr>
            <p:spPr>
              <a:xfrm>
                <a:off x="176101" y="3494589"/>
                <a:ext cx="2174185" cy="369332"/>
              </a:xfrm>
              <a:prstGeom prst="rect">
                <a:avLst/>
              </a:prstGeom>
              <a:blipFill>
                <a:blip r:embed="rId13"/>
                <a:stretch>
                  <a:fillRect b="-2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5856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3" y="304801"/>
            <a:ext cx="8632371" cy="584775"/>
          </a:xfrm>
          <a:prstGeom prst="rect">
            <a:avLst/>
          </a:prstGeom>
          <a:noFill/>
        </p:spPr>
        <p:txBody>
          <a:bodyPr wrap="square" rtlCol="0">
            <a:spAutoFit/>
          </a:bodyPr>
          <a:lstStyle/>
          <a:p>
            <a:r>
              <a:rPr lang="ja-JP" altLang="en-US" sz="3200"/>
              <a:t>推定のイメージ①尤度</a:t>
            </a:r>
            <a:r>
              <a:rPr lang="en-US" altLang="ja-JP" sz="3200" dirty="0"/>
              <a:t>I</a:t>
            </a:r>
            <a:endParaRPr kumimoji="1" lang="ja-JP" altLang="en-US" sz="3200"/>
          </a:p>
        </p:txBody>
      </p:sp>
      <p:sp>
        <p:nvSpPr>
          <p:cNvPr id="2" name="テキスト ボックス 1">
            <a:extLst>
              <a:ext uri="{FF2B5EF4-FFF2-40B4-BE49-F238E27FC236}">
                <a16:creationId xmlns:a16="http://schemas.microsoft.com/office/drawing/2014/main" id="{EFBB4248-87E3-E64F-BCF6-1FF66FC7685E}"/>
              </a:ext>
            </a:extLst>
          </p:cNvPr>
          <p:cNvSpPr txBox="1"/>
          <p:nvPr/>
        </p:nvSpPr>
        <p:spPr>
          <a:xfrm>
            <a:off x="653143" y="1823147"/>
            <a:ext cx="2089033" cy="646331"/>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a:t>確率質量関数は</a:t>
            </a:r>
            <a:endParaRPr kumimoji="1" lang="en-US" altLang="ja-JP" dirty="0"/>
          </a:p>
          <a:p>
            <a:endParaRPr kumimoji="1" lang="ja-JP" altLang="en-US"/>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2A42547F-49BA-A64A-8F83-D7E418AEE512}"/>
                  </a:ext>
                </a:extLst>
              </p:cNvPr>
              <p:cNvSpPr txBox="1"/>
              <p:nvPr/>
            </p:nvSpPr>
            <p:spPr>
              <a:xfrm>
                <a:off x="965525" y="2143973"/>
                <a:ext cx="10347641" cy="6027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b="0" i="1" smtClean="0">
                              <a:latin typeface="Cambria Math" panose="02040503050406030204" pitchFamily="18" charset="0"/>
                            </a:rPr>
                          </m:ctrlPr>
                        </m:funcPr>
                        <m:fName>
                          <m:r>
                            <m:rPr>
                              <m:sty m:val="p"/>
                            </m:rPr>
                            <a:rPr kumimoji="1" lang="en-US" altLang="ja-JP" b="0" i="0" smtClean="0">
                              <a:latin typeface="Cambria Math" panose="02040503050406030204" pitchFamily="18" charset="0"/>
                            </a:rPr>
                            <m:t>Pr</m:t>
                          </m:r>
                        </m:fName>
                        <m:e>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𝑌</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h</m:t>
                              </m:r>
                            </m:e>
                          </m:d>
                        </m:e>
                      </m:func>
                      <m:r>
                        <a:rPr kumimoji="1" lang="en-US" altLang="ja-JP" b="0" i="1" smtClean="0">
                          <a:latin typeface="Cambria Math" panose="02040503050406030204" pitchFamily="18" charset="0"/>
                        </a:rPr>
                        <m:t>=</m:t>
                      </m:r>
                      <m:func>
                        <m:funcPr>
                          <m:ctrlPr>
                            <a:rPr kumimoji="1" lang="en-US" altLang="ja-JP" b="0" i="1" smtClean="0">
                              <a:latin typeface="Cambria Math" panose="02040503050406030204" pitchFamily="18" charset="0"/>
                            </a:rPr>
                          </m:ctrlPr>
                        </m:funcPr>
                        <m:fName>
                          <m:r>
                            <m:rPr>
                              <m:sty m:val="p"/>
                            </m:rPr>
                            <a:rPr kumimoji="1" lang="en-US" altLang="ja-JP" b="0" i="0" smtClean="0">
                              <a:latin typeface="Cambria Math" panose="02040503050406030204" pitchFamily="18" charset="0"/>
                            </a:rPr>
                            <m:t>exp</m:t>
                          </m:r>
                        </m:fName>
                        <m:e>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m:t>
                              </m:r>
                              <m:r>
                                <m:rPr>
                                  <m:sty m:val="p"/>
                                </m:rPr>
                                <a:rPr lang="en-US" altLang="ja-JP">
                                  <a:latin typeface="Cambria Math" panose="02040503050406030204" pitchFamily="18" charset="0"/>
                                  <a:ea typeface="Cambria Math" panose="02040503050406030204" pitchFamily="18" charset="0"/>
                                </a:rPr>
                                <m:t>exp</m:t>
                              </m:r>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ea typeface="Cambria Math" panose="02040503050406030204" pitchFamily="18" charset="0"/>
                                    </a:rPr>
                                    <m:t>0</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ea typeface="Cambria Math" panose="02040503050406030204" pitchFamily="18" charset="0"/>
                                    </a:rPr>
                                    <m:t>1</m:t>
                                  </m:r>
                                </m:sub>
                              </m:sSub>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𝑋</m:t>
                                  </m:r>
                                </m:e>
                                <m:sub>
                                  <m:r>
                                    <a:rPr lang="en-US" altLang="ja-JP" i="1">
                                      <a:latin typeface="Cambria Math" panose="02040503050406030204" pitchFamily="18" charset="0"/>
                                      <a:ea typeface="Cambria Math" panose="02040503050406030204" pitchFamily="18" charset="0"/>
                                    </a:rPr>
                                    <m:t>𝑖</m:t>
                                  </m:r>
                                  <m:r>
                                    <a:rPr lang="en-US" altLang="ja-JP" i="1">
                                      <a:latin typeface="Cambria Math" panose="02040503050406030204" pitchFamily="18" charset="0"/>
                                      <a:ea typeface="Cambria Math" panose="02040503050406030204" pitchFamily="18" charset="0"/>
                                    </a:rPr>
                                    <m:t>1</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ea typeface="Cambria Math" panose="02040503050406030204" pitchFamily="18" charset="0"/>
                                    </a:rPr>
                                    <m:t>2</m:t>
                                  </m:r>
                                </m:sub>
                              </m:sSub>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𝑋</m:t>
                                  </m:r>
                                </m:e>
                                <m:sub>
                                  <m:r>
                                    <a:rPr lang="en-US" altLang="ja-JP" i="1">
                                      <a:latin typeface="Cambria Math" panose="02040503050406030204" pitchFamily="18" charset="0"/>
                                      <a:ea typeface="Cambria Math" panose="02040503050406030204" pitchFamily="18" charset="0"/>
                                    </a:rPr>
                                    <m:t>𝑖</m:t>
                                  </m:r>
                                  <m:r>
                                    <a:rPr lang="en-US" altLang="ja-JP" i="1">
                                      <a:latin typeface="Cambria Math" panose="02040503050406030204" pitchFamily="18" charset="0"/>
                                      <a:ea typeface="Cambria Math" panose="02040503050406030204" pitchFamily="18" charset="0"/>
                                    </a:rPr>
                                    <m:t>2</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ea typeface="Cambria Math" panose="02040503050406030204" pitchFamily="18" charset="0"/>
                                    </a:rPr>
                                    <m:t>𝑘</m:t>
                                  </m:r>
                                </m:sub>
                              </m:sSub>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𝑋</m:t>
                                  </m:r>
                                </m:e>
                                <m:sub>
                                  <m:r>
                                    <a:rPr lang="en-US" altLang="ja-JP" i="1">
                                      <a:latin typeface="Cambria Math" panose="02040503050406030204" pitchFamily="18" charset="0"/>
                                      <a:ea typeface="Cambria Math" panose="02040503050406030204" pitchFamily="18" charset="0"/>
                                    </a:rPr>
                                    <m:t>𝑖𝑘</m:t>
                                  </m:r>
                                </m:sub>
                              </m:sSub>
                              <m:r>
                                <a:rPr lang="en-US" altLang="ja-JP" i="1">
                                  <a:latin typeface="Cambria Math" panose="02040503050406030204" pitchFamily="18" charset="0"/>
                                  <a:ea typeface="Cambria Math" panose="02040503050406030204" pitchFamily="18" charset="0"/>
                                </a:rPr>
                                <m:t>)</m:t>
                              </m:r>
                            </m:e>
                          </m:d>
                        </m:e>
                      </m:func>
                      <m:f>
                        <m:fPr>
                          <m:ctrlPr>
                            <a:rPr kumimoji="1" lang="en-US" altLang="ja-JP" b="0" i="1" smtClean="0">
                              <a:latin typeface="Cambria Math" panose="02040503050406030204" pitchFamily="18" charset="0"/>
                            </a:rPr>
                          </m:ctrlPr>
                        </m:fPr>
                        <m:num>
                          <m:sSup>
                            <m:sSupPr>
                              <m:ctrlPr>
                                <a:rPr kumimoji="1" lang="en-US" altLang="ja-JP" b="0" i="1" smtClean="0">
                                  <a:latin typeface="Cambria Math" panose="02040503050406030204" pitchFamily="18" charset="0"/>
                                </a:rPr>
                              </m:ctrlPr>
                            </m:sSupPr>
                            <m:e>
                              <m:r>
                                <m:rPr>
                                  <m:sty m:val="p"/>
                                </m:rPr>
                                <a:rPr lang="en-US" altLang="ja-JP">
                                  <a:latin typeface="Cambria Math" panose="02040503050406030204" pitchFamily="18" charset="0"/>
                                  <a:ea typeface="Cambria Math" panose="02040503050406030204" pitchFamily="18" charset="0"/>
                                </a:rPr>
                                <m:t>exp</m:t>
                              </m:r>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ea typeface="Cambria Math" panose="02040503050406030204" pitchFamily="18" charset="0"/>
                                    </a:rPr>
                                    <m:t>0</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ea typeface="Cambria Math" panose="02040503050406030204" pitchFamily="18" charset="0"/>
                                    </a:rPr>
                                    <m:t>1</m:t>
                                  </m:r>
                                </m:sub>
                              </m:sSub>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𝑋</m:t>
                                  </m:r>
                                </m:e>
                                <m:sub>
                                  <m:r>
                                    <a:rPr lang="en-US" altLang="ja-JP" i="1">
                                      <a:latin typeface="Cambria Math" panose="02040503050406030204" pitchFamily="18" charset="0"/>
                                      <a:ea typeface="Cambria Math" panose="02040503050406030204" pitchFamily="18" charset="0"/>
                                    </a:rPr>
                                    <m:t>𝑖</m:t>
                                  </m:r>
                                  <m:r>
                                    <a:rPr lang="en-US" altLang="ja-JP" i="1">
                                      <a:latin typeface="Cambria Math" panose="02040503050406030204" pitchFamily="18" charset="0"/>
                                      <a:ea typeface="Cambria Math" panose="02040503050406030204" pitchFamily="18" charset="0"/>
                                    </a:rPr>
                                    <m:t>1</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ea typeface="Cambria Math" panose="02040503050406030204" pitchFamily="18" charset="0"/>
                                    </a:rPr>
                                    <m:t>2</m:t>
                                  </m:r>
                                </m:sub>
                              </m:sSub>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𝑋</m:t>
                                  </m:r>
                                </m:e>
                                <m:sub>
                                  <m:r>
                                    <a:rPr lang="en-US" altLang="ja-JP" i="1">
                                      <a:latin typeface="Cambria Math" panose="02040503050406030204" pitchFamily="18" charset="0"/>
                                      <a:ea typeface="Cambria Math" panose="02040503050406030204" pitchFamily="18" charset="0"/>
                                    </a:rPr>
                                    <m:t>𝑖</m:t>
                                  </m:r>
                                  <m:r>
                                    <a:rPr lang="en-US" altLang="ja-JP" i="1">
                                      <a:latin typeface="Cambria Math" panose="02040503050406030204" pitchFamily="18" charset="0"/>
                                      <a:ea typeface="Cambria Math" panose="02040503050406030204" pitchFamily="18" charset="0"/>
                                    </a:rPr>
                                    <m:t>2</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ea typeface="Cambria Math" panose="02040503050406030204" pitchFamily="18" charset="0"/>
                                    </a:rPr>
                                    <m:t>𝑘</m:t>
                                  </m:r>
                                </m:sub>
                              </m:sSub>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𝑋</m:t>
                                  </m:r>
                                </m:e>
                                <m:sub>
                                  <m:r>
                                    <a:rPr lang="en-US" altLang="ja-JP" i="1">
                                      <a:latin typeface="Cambria Math" panose="02040503050406030204" pitchFamily="18" charset="0"/>
                                      <a:ea typeface="Cambria Math" panose="02040503050406030204" pitchFamily="18" charset="0"/>
                                    </a:rPr>
                                    <m:t>𝑖𝑘</m:t>
                                  </m:r>
                                </m:sub>
                              </m:sSub>
                              <m:r>
                                <a:rPr lang="en-US" altLang="ja-JP" i="1">
                                  <a:latin typeface="Cambria Math" panose="02040503050406030204" pitchFamily="18" charset="0"/>
                                  <a:ea typeface="Cambria Math" panose="02040503050406030204" pitchFamily="18" charset="0"/>
                                </a:rPr>
                                <m:t>)</m:t>
                              </m:r>
                            </m:e>
                            <m:sup>
                              <m:sSub>
                                <m:sSubPr>
                                  <m:ctrlPr>
                                    <a:rPr lang="en-US" altLang="ja-JP" i="1">
                                      <a:latin typeface="Cambria Math" panose="02040503050406030204" pitchFamily="18" charset="0"/>
                                    </a:rPr>
                                  </m:ctrlPr>
                                </m:sSubPr>
                                <m:e>
                                  <m:r>
                                    <a:rPr lang="en-US" altLang="ja-JP" i="1">
                                      <a:latin typeface="Cambria Math" panose="02040503050406030204" pitchFamily="18" charset="0"/>
                                    </a:rPr>
                                    <m:t>𝑌</m:t>
                                  </m:r>
                                </m:e>
                                <m:sub>
                                  <m:r>
                                    <a:rPr lang="en-US" altLang="ja-JP" i="1">
                                      <a:latin typeface="Cambria Math" panose="02040503050406030204" pitchFamily="18" charset="0"/>
                                    </a:rPr>
                                    <m:t>𝑖</m:t>
                                  </m:r>
                                </m:sub>
                              </m:sSub>
                            </m:sup>
                          </m:sSup>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𝑌</m:t>
                              </m:r>
                            </m:e>
                            <m:sub>
                              <m:r>
                                <a:rPr lang="en-US" altLang="ja-JP" i="1">
                                  <a:latin typeface="Cambria Math" panose="02040503050406030204" pitchFamily="18" charset="0"/>
                                </a:rPr>
                                <m:t>𝑖</m:t>
                              </m:r>
                            </m:sub>
                          </m:sSub>
                        </m:den>
                      </m:f>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h</m:t>
                      </m:r>
                      <m:r>
                        <a:rPr kumimoji="1" lang="en-US" altLang="ja-JP" b="0" i="1" smtClean="0">
                          <a:latin typeface="Cambria Math" panose="02040503050406030204" pitchFamily="18" charset="0"/>
                        </a:rPr>
                        <m:t>=0</m:t>
                      </m:r>
                      <m:r>
                        <a:rPr kumimoji="1" lang="en-US" altLang="ja-JP" b="0" i="0" smtClean="0">
                          <a:latin typeface="Cambria Math" panose="02040503050406030204" pitchFamily="18" charset="0"/>
                        </a:rPr>
                        <m:t>,1,2…….</m:t>
                      </m:r>
                    </m:oMath>
                  </m:oMathPara>
                </a14:m>
                <a:endParaRPr kumimoji="1" lang="ja-JP" altLang="en-US"/>
              </a:p>
            </p:txBody>
          </p:sp>
        </mc:Choice>
        <mc:Fallback xmlns="">
          <p:sp>
            <p:nvSpPr>
              <p:cNvPr id="7" name="テキスト ボックス 6">
                <a:extLst>
                  <a:ext uri="{FF2B5EF4-FFF2-40B4-BE49-F238E27FC236}">
                    <a16:creationId xmlns:a16="http://schemas.microsoft.com/office/drawing/2014/main" id="{2A42547F-49BA-A64A-8F83-D7E418AEE512}"/>
                  </a:ext>
                </a:extLst>
              </p:cNvPr>
              <p:cNvSpPr txBox="1">
                <a:spLocks noRot="1" noChangeAspect="1" noMove="1" noResize="1" noEditPoints="1" noAdjustHandles="1" noChangeArrowheads="1" noChangeShapeType="1" noTextEdit="1"/>
              </p:cNvSpPr>
              <p:nvPr/>
            </p:nvSpPr>
            <p:spPr>
              <a:xfrm>
                <a:off x="965525" y="2143973"/>
                <a:ext cx="10347641" cy="602794"/>
              </a:xfrm>
              <a:prstGeom prst="rect">
                <a:avLst/>
              </a:prstGeom>
              <a:blipFill>
                <a:blip r:embed="rId2"/>
                <a:stretch>
                  <a:fillRect t="-2041" b="-8163"/>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BEFAD71B-3EF2-964D-86AB-24336877F62A}"/>
              </a:ext>
            </a:extLst>
          </p:cNvPr>
          <p:cNvSpPr txBox="1"/>
          <p:nvPr/>
        </p:nvSpPr>
        <p:spPr>
          <a:xfrm>
            <a:off x="653143" y="3244334"/>
            <a:ext cx="161775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a:t>尤度関数は</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F37FD5ED-5DBB-EC49-AFB0-9A3EA05D0458}"/>
                  </a:ext>
                </a:extLst>
              </p:cNvPr>
              <p:cNvSpPr txBox="1"/>
              <p:nvPr/>
            </p:nvSpPr>
            <p:spPr>
              <a:xfrm>
                <a:off x="965525" y="3429000"/>
                <a:ext cx="9532866" cy="847220"/>
              </a:xfrm>
              <a:prstGeom prst="rect">
                <a:avLst/>
              </a:prstGeom>
              <a:noFill/>
            </p:spPr>
            <p:txBody>
              <a:bodyPr wrap="none" lIns="0" tIns="0" rIns="0" bIns="0" rtlCol="0">
                <a:spAutoFit/>
              </a:bodyPr>
              <a:lstStyle/>
              <a:p>
                <a:pPr>
                  <a:lnSpc>
                    <a:spcPct val="150000"/>
                  </a:lnSpc>
                </a:pPr>
                <a:r>
                  <a:rPr kumimoji="1" lang="en-US" altLang="ja-JP" sz="2000" b="0" dirty="0"/>
                  <a:t>f(</a:t>
                </a:r>
                <a14:m>
                  <m:oMath xmlns:m="http://schemas.openxmlformats.org/officeDocument/2006/math">
                    <m:sSub>
                      <m:sSubPr>
                        <m:ctrlPr>
                          <a:rPr lang="en-US" altLang="ja-JP" sz="2000" b="1" i="1">
                            <a:latin typeface="Cambria Math" panose="02040503050406030204" pitchFamily="18" charset="0"/>
                            <a:ea typeface="Cambria Math" panose="02040503050406030204" pitchFamily="18" charset="0"/>
                          </a:rPr>
                        </m:ctrlPr>
                      </m:sSubPr>
                      <m:e>
                        <m:r>
                          <a:rPr lang="en-US" altLang="ja-JP" sz="2000" b="1" i="1">
                            <a:latin typeface="Cambria Math" panose="02040503050406030204" pitchFamily="18" charset="0"/>
                            <a:ea typeface="Cambria Math" panose="02040503050406030204" pitchFamily="18" charset="0"/>
                          </a:rPr>
                          <m:t>𝒀</m:t>
                        </m:r>
                      </m:e>
                      <m:sub>
                        <m:r>
                          <a:rPr lang="en-US" altLang="ja-JP" sz="2000" b="1" i="1">
                            <a:latin typeface="Cambria Math" panose="02040503050406030204" pitchFamily="18" charset="0"/>
                            <a:ea typeface="Cambria Math" panose="02040503050406030204" pitchFamily="18" charset="0"/>
                          </a:rPr>
                          <m:t>𝟏</m:t>
                        </m:r>
                      </m:sub>
                    </m:sSub>
                    <m:r>
                      <a:rPr lang="en-US" altLang="ja-JP" sz="2000" b="1" i="1">
                        <a:latin typeface="Cambria Math" panose="02040503050406030204" pitchFamily="18" charset="0"/>
                        <a:ea typeface="Cambria Math" panose="02040503050406030204" pitchFamily="18" charset="0"/>
                      </a:rPr>
                      <m:t>=</m:t>
                    </m:r>
                    <m:sSub>
                      <m:sSubPr>
                        <m:ctrlPr>
                          <a:rPr lang="en-US" altLang="ja-JP" sz="2000" b="1" i="1">
                            <a:latin typeface="Cambria Math" panose="02040503050406030204" pitchFamily="18" charset="0"/>
                            <a:ea typeface="Cambria Math" panose="02040503050406030204" pitchFamily="18" charset="0"/>
                          </a:rPr>
                        </m:ctrlPr>
                      </m:sSubPr>
                      <m:e>
                        <m:r>
                          <a:rPr lang="en-US" altLang="ja-JP" sz="2000" b="1" i="1">
                            <a:latin typeface="Cambria Math" panose="02040503050406030204" pitchFamily="18" charset="0"/>
                            <a:ea typeface="Cambria Math" panose="02040503050406030204" pitchFamily="18" charset="0"/>
                          </a:rPr>
                          <m:t>𝒚</m:t>
                        </m:r>
                      </m:e>
                      <m:sub>
                        <m:r>
                          <a:rPr lang="en-US" altLang="ja-JP" sz="2000" b="1" i="1">
                            <a:latin typeface="Cambria Math" panose="02040503050406030204" pitchFamily="18" charset="0"/>
                            <a:ea typeface="Cambria Math" panose="02040503050406030204" pitchFamily="18" charset="0"/>
                          </a:rPr>
                          <m:t>𝟏</m:t>
                        </m:r>
                      </m:sub>
                    </m:sSub>
                    <m:r>
                      <a:rPr lang="en-US" altLang="ja-JP" sz="2000" b="1" i="1">
                        <a:latin typeface="Cambria Math" panose="02040503050406030204" pitchFamily="18" charset="0"/>
                        <a:ea typeface="Cambria Math" panose="02040503050406030204" pitchFamily="18" charset="0"/>
                      </a:rPr>
                      <m:t>…</m:t>
                    </m:r>
                    <m:sSub>
                      <m:sSubPr>
                        <m:ctrlPr>
                          <a:rPr lang="en-US" altLang="ja-JP" sz="2000" b="1" i="1">
                            <a:latin typeface="Cambria Math" panose="02040503050406030204" pitchFamily="18" charset="0"/>
                            <a:ea typeface="Cambria Math" panose="02040503050406030204" pitchFamily="18" charset="0"/>
                          </a:rPr>
                        </m:ctrlPr>
                      </m:sSubPr>
                      <m:e>
                        <m:r>
                          <a:rPr lang="en-US" altLang="ja-JP" sz="2000" b="1" i="1">
                            <a:latin typeface="Cambria Math" panose="02040503050406030204" pitchFamily="18" charset="0"/>
                            <a:ea typeface="Cambria Math" panose="02040503050406030204" pitchFamily="18" charset="0"/>
                          </a:rPr>
                          <m:t>𝒀</m:t>
                        </m:r>
                      </m:e>
                      <m:sub>
                        <m:r>
                          <a:rPr lang="en-US" altLang="ja-JP" sz="2000" b="1" i="1">
                            <a:latin typeface="Cambria Math" panose="02040503050406030204" pitchFamily="18" charset="0"/>
                            <a:ea typeface="Cambria Math" panose="02040503050406030204" pitchFamily="18" charset="0"/>
                          </a:rPr>
                          <m:t>𝑵</m:t>
                        </m:r>
                      </m:sub>
                    </m:sSub>
                    <m:r>
                      <a:rPr lang="en-US" altLang="ja-JP" sz="2000" b="1" i="1">
                        <a:latin typeface="Cambria Math" panose="02040503050406030204" pitchFamily="18" charset="0"/>
                        <a:ea typeface="Cambria Math" panose="02040503050406030204" pitchFamily="18" charset="0"/>
                      </a:rPr>
                      <m:t>=</m:t>
                    </m:r>
                    <m:sSub>
                      <m:sSubPr>
                        <m:ctrlPr>
                          <a:rPr lang="en-US" altLang="ja-JP" sz="2000" b="1" i="1">
                            <a:latin typeface="Cambria Math" panose="02040503050406030204" pitchFamily="18" charset="0"/>
                            <a:ea typeface="Cambria Math" panose="02040503050406030204" pitchFamily="18" charset="0"/>
                          </a:rPr>
                        </m:ctrlPr>
                      </m:sSubPr>
                      <m:e>
                        <m:r>
                          <a:rPr lang="en-US" altLang="ja-JP" sz="2000" b="1" i="1">
                            <a:latin typeface="Cambria Math" panose="02040503050406030204" pitchFamily="18" charset="0"/>
                            <a:ea typeface="Cambria Math" panose="02040503050406030204" pitchFamily="18" charset="0"/>
                          </a:rPr>
                          <m:t>𝒚</m:t>
                        </m:r>
                      </m:e>
                      <m:sub>
                        <m:r>
                          <a:rPr lang="en-US" altLang="ja-JP" sz="2000" b="1" i="1">
                            <a:latin typeface="Cambria Math" panose="02040503050406030204" pitchFamily="18" charset="0"/>
                            <a:ea typeface="Cambria Math" panose="02040503050406030204" pitchFamily="18" charset="0"/>
                          </a:rPr>
                          <m:t>𝑵</m:t>
                        </m:r>
                      </m:sub>
                    </m:sSub>
                    <m:r>
                      <a:rPr lang="en-US" altLang="ja-JP" sz="2000" b="1" i="1">
                        <a:latin typeface="Cambria Math" panose="02040503050406030204" pitchFamily="18" charset="0"/>
                        <a:ea typeface="Cambria Math" panose="02040503050406030204" pitchFamily="18" charset="0"/>
                      </a:rPr>
                      <m:t>,</m:t>
                    </m:r>
                    <m:sSub>
                      <m:sSubPr>
                        <m:ctrlPr>
                          <a:rPr lang="en-US" altLang="ja-JP" sz="2000" b="1" i="1">
                            <a:latin typeface="Cambria Math" panose="02040503050406030204" pitchFamily="18" charset="0"/>
                            <a:ea typeface="Cambria Math" panose="02040503050406030204" pitchFamily="18" charset="0"/>
                          </a:rPr>
                        </m:ctrlPr>
                      </m:sSubPr>
                      <m:e>
                        <m:r>
                          <a:rPr lang="en-US" altLang="ja-JP" sz="2000" b="1" i="1">
                            <a:latin typeface="Cambria Math" panose="02040503050406030204" pitchFamily="18" charset="0"/>
                            <a:ea typeface="Cambria Math" panose="02040503050406030204" pitchFamily="18" charset="0"/>
                          </a:rPr>
                          <m:t>𝑿</m:t>
                        </m:r>
                      </m:e>
                      <m:sub>
                        <m:r>
                          <a:rPr lang="en-US" altLang="ja-JP" sz="2000" b="1" i="1">
                            <a:latin typeface="Cambria Math" panose="02040503050406030204" pitchFamily="18" charset="0"/>
                            <a:ea typeface="Cambria Math" panose="02040503050406030204" pitchFamily="18" charset="0"/>
                          </a:rPr>
                          <m:t>𝟏</m:t>
                        </m:r>
                      </m:sub>
                    </m:sSub>
                    <m:r>
                      <a:rPr lang="en-US" altLang="ja-JP" sz="2000" b="1" i="1">
                        <a:latin typeface="Cambria Math" panose="02040503050406030204" pitchFamily="18" charset="0"/>
                        <a:ea typeface="Cambria Math" panose="02040503050406030204" pitchFamily="18" charset="0"/>
                      </a:rPr>
                      <m:t>=</m:t>
                    </m:r>
                    <m:sSub>
                      <m:sSubPr>
                        <m:ctrlPr>
                          <a:rPr lang="en-US" altLang="ja-JP" sz="2000" b="1" i="1">
                            <a:latin typeface="Cambria Math" panose="02040503050406030204" pitchFamily="18" charset="0"/>
                            <a:ea typeface="Cambria Math" panose="02040503050406030204" pitchFamily="18" charset="0"/>
                          </a:rPr>
                        </m:ctrlPr>
                      </m:sSubPr>
                      <m:e>
                        <m:r>
                          <a:rPr lang="en-US" altLang="ja-JP" sz="2000" b="1" i="1">
                            <a:latin typeface="Cambria Math" panose="02040503050406030204" pitchFamily="18" charset="0"/>
                            <a:ea typeface="Cambria Math" panose="02040503050406030204" pitchFamily="18" charset="0"/>
                          </a:rPr>
                          <m:t>𝒙</m:t>
                        </m:r>
                      </m:e>
                      <m:sub>
                        <m:r>
                          <a:rPr lang="en-US" altLang="ja-JP" sz="2000" b="1" i="1">
                            <a:latin typeface="Cambria Math" panose="02040503050406030204" pitchFamily="18" charset="0"/>
                            <a:ea typeface="Cambria Math" panose="02040503050406030204" pitchFamily="18" charset="0"/>
                          </a:rPr>
                          <m:t>𝟏</m:t>
                        </m:r>
                      </m:sub>
                    </m:sSub>
                    <m:r>
                      <a:rPr lang="en-US" altLang="ja-JP" sz="2000" b="1" i="1">
                        <a:latin typeface="Cambria Math" panose="02040503050406030204" pitchFamily="18" charset="0"/>
                        <a:ea typeface="Cambria Math" panose="02040503050406030204" pitchFamily="18" charset="0"/>
                      </a:rPr>
                      <m:t>…</m:t>
                    </m:r>
                    <m:sSub>
                      <m:sSubPr>
                        <m:ctrlPr>
                          <a:rPr lang="en-US" altLang="ja-JP" sz="2000" b="1" i="1">
                            <a:latin typeface="Cambria Math" panose="02040503050406030204" pitchFamily="18" charset="0"/>
                            <a:ea typeface="Cambria Math" panose="02040503050406030204" pitchFamily="18" charset="0"/>
                          </a:rPr>
                        </m:ctrlPr>
                      </m:sSubPr>
                      <m:e>
                        <m:r>
                          <a:rPr lang="en-US" altLang="ja-JP" sz="2000" b="1" i="1">
                            <a:latin typeface="Cambria Math" panose="02040503050406030204" pitchFamily="18" charset="0"/>
                            <a:ea typeface="Cambria Math" panose="02040503050406030204" pitchFamily="18" charset="0"/>
                          </a:rPr>
                          <m:t>𝑿</m:t>
                        </m:r>
                      </m:e>
                      <m:sub>
                        <m:r>
                          <a:rPr lang="en-US" altLang="ja-JP" sz="2000" b="1" i="1">
                            <a:latin typeface="Cambria Math" panose="02040503050406030204" pitchFamily="18" charset="0"/>
                            <a:ea typeface="Cambria Math" panose="02040503050406030204" pitchFamily="18" charset="0"/>
                          </a:rPr>
                          <m:t>𝑵</m:t>
                        </m:r>
                      </m:sub>
                    </m:sSub>
                    <m:r>
                      <a:rPr lang="en-US" altLang="ja-JP" sz="2000" b="1" i="1">
                        <a:latin typeface="Cambria Math" panose="02040503050406030204" pitchFamily="18" charset="0"/>
                        <a:ea typeface="Cambria Math" panose="02040503050406030204" pitchFamily="18" charset="0"/>
                      </a:rPr>
                      <m:t>=</m:t>
                    </m:r>
                    <m:sSub>
                      <m:sSubPr>
                        <m:ctrlPr>
                          <a:rPr lang="en-US" altLang="ja-JP" sz="2000" b="1" i="1">
                            <a:latin typeface="Cambria Math" panose="02040503050406030204" pitchFamily="18" charset="0"/>
                            <a:ea typeface="Cambria Math" panose="02040503050406030204" pitchFamily="18" charset="0"/>
                          </a:rPr>
                        </m:ctrlPr>
                      </m:sSubPr>
                      <m:e>
                        <m:r>
                          <a:rPr lang="en-US" altLang="ja-JP" sz="2000" b="1" i="1">
                            <a:latin typeface="Cambria Math" panose="02040503050406030204" pitchFamily="18" charset="0"/>
                            <a:ea typeface="Cambria Math" panose="02040503050406030204" pitchFamily="18" charset="0"/>
                          </a:rPr>
                          <m:t>𝒙</m:t>
                        </m:r>
                      </m:e>
                      <m:sub>
                        <m:r>
                          <a:rPr lang="en-US" altLang="ja-JP" sz="2000" b="1" i="1">
                            <a:latin typeface="Cambria Math" panose="02040503050406030204" pitchFamily="18" charset="0"/>
                            <a:ea typeface="Cambria Math" panose="02040503050406030204" pitchFamily="18" charset="0"/>
                          </a:rPr>
                          <m:t>𝑵</m:t>
                        </m:r>
                      </m:sub>
                    </m:sSub>
                  </m:oMath>
                </a14:m>
                <a:r>
                  <a:rPr kumimoji="1" lang="en-US" altLang="ja-JP" sz="2000" b="0" dirty="0"/>
                  <a:t>|</a:t>
                </a:r>
                <a:r>
                  <a:rPr lang="en-US" altLang="ja-JP" sz="2000" b="1" dirty="0">
                    <a:ea typeface="Cambria Math" panose="02040503050406030204" pitchFamily="18" charset="0"/>
                  </a:rPr>
                  <a:t> </a:t>
                </a:r>
                <a14:m>
                  <m:oMath xmlns:m="http://schemas.openxmlformats.org/officeDocument/2006/math">
                    <m:r>
                      <a:rPr lang="en-US" altLang="ja-JP" sz="2000" b="1" i="1">
                        <a:latin typeface="Cambria Math" panose="02040503050406030204" pitchFamily="18" charset="0"/>
                        <a:ea typeface="Cambria Math" panose="02040503050406030204" pitchFamily="18" charset="0"/>
                      </a:rPr>
                      <m:t>𝜷</m:t>
                    </m:r>
                  </m:oMath>
                </a14:m>
                <a:r>
                  <a:rPr kumimoji="1" lang="en-US" altLang="ja-JP" sz="2000" b="0" dirty="0"/>
                  <a:t>)</a:t>
                </a:r>
                <a14:m>
                  <m:oMath xmlns:m="http://schemas.openxmlformats.org/officeDocument/2006/math">
                    <m:r>
                      <a:rPr kumimoji="1" lang="en-US" altLang="ja-JP" sz="2400" b="0" i="1" smtClean="0">
                        <a:latin typeface="Cambria Math" panose="02040503050406030204" pitchFamily="18" charset="0"/>
                      </a:rPr>
                      <m:t>=</m:t>
                    </m:r>
                    <m:nary>
                      <m:naryPr>
                        <m:chr m:val="∏"/>
                        <m:ctrlPr>
                          <a:rPr kumimoji="1" lang="en-US" altLang="ja-JP" sz="2400" b="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𝑖</m:t>
                        </m:r>
                        <m:r>
                          <a:rPr kumimoji="1" lang="en-US" altLang="ja-JP" sz="2400" b="0" i="1" smtClean="0">
                            <a:latin typeface="Cambria Math" panose="02040503050406030204" pitchFamily="18" charset="0"/>
                          </a:rPr>
                          <m:t>=1</m:t>
                        </m:r>
                      </m:sub>
                      <m:sup>
                        <m:r>
                          <a:rPr kumimoji="1" lang="en-US" altLang="ja-JP" sz="2400" b="0" i="1" smtClean="0">
                            <a:latin typeface="Cambria Math" panose="02040503050406030204" pitchFamily="18" charset="0"/>
                          </a:rPr>
                          <m:t>𝑁</m:t>
                        </m:r>
                      </m:sup>
                      <m:e>
                        <m:r>
                          <a:rPr kumimoji="1" lang="en-US" altLang="ja-JP" sz="2400" b="0" i="1" smtClean="0">
                            <a:latin typeface="Cambria Math" panose="02040503050406030204" pitchFamily="18" charset="0"/>
                          </a:rPr>
                          <m:t>𝑒𝑥𝑝</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𝑒𝑥𝑝</m:t>
                        </m:r>
                        <m:r>
                          <a:rPr kumimoji="1" lang="en-US" altLang="ja-JP" sz="2400" b="0" i="1" smtClean="0">
                            <a:latin typeface="Cambria Math" panose="02040503050406030204" pitchFamily="18" charset="0"/>
                          </a:rPr>
                          <m:t>⁡((</m:t>
                        </m:r>
                        <m:sSub>
                          <m:sSubPr>
                            <m:ctrlPr>
                              <a:rPr lang="en-US" altLang="ja-JP" sz="2400" b="1" i="1">
                                <a:latin typeface="Cambria Math" panose="02040503050406030204" pitchFamily="18" charset="0"/>
                                <a:ea typeface="Cambria Math" panose="02040503050406030204" pitchFamily="18" charset="0"/>
                              </a:rPr>
                            </m:ctrlPr>
                          </m:sSubPr>
                          <m:e>
                            <m:r>
                              <a:rPr lang="en-US" altLang="ja-JP" sz="2400" b="1" i="1">
                                <a:latin typeface="Cambria Math" panose="02040503050406030204" pitchFamily="18" charset="0"/>
                                <a:ea typeface="Cambria Math" panose="02040503050406030204" pitchFamily="18" charset="0"/>
                              </a:rPr>
                              <m:t>𝑿</m:t>
                            </m:r>
                          </m:e>
                          <m:sub>
                            <m:r>
                              <a:rPr lang="en-US" altLang="ja-JP" sz="2400" b="1" i="1">
                                <a:latin typeface="Cambria Math" panose="02040503050406030204" pitchFamily="18" charset="0"/>
                                <a:ea typeface="Cambria Math" panose="02040503050406030204" pitchFamily="18" charset="0"/>
                              </a:rPr>
                              <m:t>𝒊</m:t>
                            </m:r>
                          </m:sub>
                        </m:sSub>
                        <m:r>
                          <a:rPr lang="en-US" altLang="ja-JP" sz="2400" b="1" i="1" smtClean="0">
                            <a:latin typeface="Cambria Math" panose="02040503050406030204" pitchFamily="18" charset="0"/>
                            <a:ea typeface="Cambria Math" panose="02040503050406030204" pitchFamily="18" charset="0"/>
                          </a:rPr>
                          <m:t>𝜷</m:t>
                        </m:r>
                        <m:r>
                          <a:rPr kumimoji="1" lang="en-US" altLang="ja-JP" sz="2400" b="0" i="1" smtClean="0">
                            <a:latin typeface="Cambria Math" panose="02040503050406030204" pitchFamily="18" charset="0"/>
                          </a:rPr>
                          <m:t>))</m:t>
                        </m:r>
                        <m:f>
                          <m:fPr>
                            <m:ctrlPr>
                              <a:rPr lang="en-US" altLang="ja-JP" sz="2400" i="1">
                                <a:latin typeface="Cambria Math" panose="02040503050406030204" pitchFamily="18" charset="0"/>
                              </a:rPr>
                            </m:ctrlPr>
                          </m:fPr>
                          <m:num>
                            <m:sSup>
                              <m:sSupPr>
                                <m:ctrlPr>
                                  <a:rPr lang="en-US" altLang="ja-JP" sz="2400" i="1">
                                    <a:latin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𝑒𝑥𝑝</m:t>
                                </m:r>
                                <m:r>
                                  <a:rPr lang="en-US" altLang="ja-JP" sz="2400" i="1">
                                    <a:latin typeface="Cambria Math" panose="02040503050406030204" pitchFamily="18" charset="0"/>
                                    <a:ea typeface="Cambria Math" panose="02040503050406030204" pitchFamily="18" charset="0"/>
                                  </a:rPr>
                                  <m:t>⁡(</m:t>
                                </m:r>
                                <m:sSub>
                                  <m:sSubPr>
                                    <m:ctrlPr>
                                      <a:rPr lang="en-US" altLang="ja-JP" sz="2400" b="1" i="1">
                                        <a:latin typeface="Cambria Math" panose="02040503050406030204" pitchFamily="18" charset="0"/>
                                        <a:ea typeface="Cambria Math" panose="02040503050406030204" pitchFamily="18" charset="0"/>
                                      </a:rPr>
                                    </m:ctrlPr>
                                  </m:sSubPr>
                                  <m:e>
                                    <m:r>
                                      <a:rPr lang="en-US" altLang="ja-JP" sz="2400" b="1" i="1">
                                        <a:latin typeface="Cambria Math" panose="02040503050406030204" pitchFamily="18" charset="0"/>
                                        <a:ea typeface="Cambria Math" panose="02040503050406030204" pitchFamily="18" charset="0"/>
                                      </a:rPr>
                                      <m:t>𝑿</m:t>
                                    </m:r>
                                  </m:e>
                                  <m:sub>
                                    <m:r>
                                      <a:rPr lang="en-US" altLang="ja-JP" sz="2400" b="1" i="1">
                                        <a:latin typeface="Cambria Math" panose="02040503050406030204" pitchFamily="18" charset="0"/>
                                        <a:ea typeface="Cambria Math" panose="02040503050406030204" pitchFamily="18" charset="0"/>
                                      </a:rPr>
                                      <m:t>𝒊</m:t>
                                    </m:r>
                                  </m:sub>
                                </m:sSub>
                                <m:r>
                                  <a:rPr lang="en-US" altLang="ja-JP" sz="2400" b="1" i="1" smtClean="0">
                                    <a:latin typeface="Cambria Math" panose="02040503050406030204" pitchFamily="18" charset="0"/>
                                    <a:ea typeface="Cambria Math" panose="02040503050406030204" pitchFamily="18" charset="0"/>
                                  </a:rPr>
                                  <m:t>𝜷</m:t>
                                </m:r>
                                <m:r>
                                  <a:rPr lang="en-US" altLang="ja-JP" sz="2400" i="1">
                                    <a:latin typeface="Cambria Math" panose="02040503050406030204" pitchFamily="18" charset="0"/>
                                    <a:ea typeface="Cambria Math" panose="02040503050406030204" pitchFamily="18" charset="0"/>
                                  </a:rPr>
                                  <m:t>)</m:t>
                                </m:r>
                              </m:e>
                              <m:sup>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𝑦</m:t>
                                    </m:r>
                                  </m:e>
                                  <m:sub>
                                    <m:r>
                                      <a:rPr lang="en-US" altLang="ja-JP" sz="2400" i="1">
                                        <a:latin typeface="Cambria Math" panose="02040503050406030204" pitchFamily="18" charset="0"/>
                                      </a:rPr>
                                      <m:t>𝑖</m:t>
                                    </m:r>
                                  </m:sub>
                                </m:sSub>
                              </m:sup>
                            </m:sSup>
                          </m:num>
                          <m:den>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𝑦</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den>
                        </m:f>
                      </m:e>
                    </m:nary>
                  </m:oMath>
                </a14:m>
                <a:endParaRPr kumimoji="1" lang="ja-JP" altLang="en-US" sz="2000" i="1"/>
              </a:p>
            </p:txBody>
          </p:sp>
        </mc:Choice>
        <mc:Fallback xmlns="">
          <p:sp>
            <p:nvSpPr>
              <p:cNvPr id="8" name="テキスト ボックス 7">
                <a:extLst>
                  <a:ext uri="{FF2B5EF4-FFF2-40B4-BE49-F238E27FC236}">
                    <a16:creationId xmlns:a16="http://schemas.microsoft.com/office/drawing/2014/main" id="{F37FD5ED-5DBB-EC49-AFB0-9A3EA05D0458}"/>
                  </a:ext>
                </a:extLst>
              </p:cNvPr>
              <p:cNvSpPr txBox="1">
                <a:spLocks noRot="1" noChangeAspect="1" noMove="1" noResize="1" noEditPoints="1" noAdjustHandles="1" noChangeArrowheads="1" noChangeShapeType="1" noTextEdit="1"/>
              </p:cNvSpPr>
              <p:nvPr/>
            </p:nvSpPr>
            <p:spPr>
              <a:xfrm>
                <a:off x="965525" y="3429000"/>
                <a:ext cx="9532866" cy="847220"/>
              </a:xfrm>
              <a:prstGeom prst="rect">
                <a:avLst/>
              </a:prstGeom>
              <a:blipFill>
                <a:blip r:embed="rId3"/>
                <a:stretch>
                  <a:fillRect l="-1596" t="-35821" b="-9701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62494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3" y="304801"/>
            <a:ext cx="8632371" cy="584775"/>
          </a:xfrm>
          <a:prstGeom prst="rect">
            <a:avLst/>
          </a:prstGeom>
          <a:noFill/>
        </p:spPr>
        <p:txBody>
          <a:bodyPr wrap="square" rtlCol="0">
            <a:spAutoFit/>
          </a:bodyPr>
          <a:lstStyle/>
          <a:p>
            <a:r>
              <a:rPr lang="ja-JP" altLang="en-US" sz="3200"/>
              <a:t>推定のイメージ①尤度</a:t>
            </a:r>
            <a:r>
              <a:rPr lang="en-US" altLang="ja-JP" sz="3200" dirty="0"/>
              <a:t>Ⅱ</a:t>
            </a:r>
            <a:endParaRPr kumimoji="1" lang="ja-JP" altLang="en-US" sz="3200"/>
          </a:p>
        </p:txBody>
      </p:sp>
      <p:sp>
        <p:nvSpPr>
          <p:cNvPr id="12" name="テキスト ボックス 11">
            <a:extLst>
              <a:ext uri="{FF2B5EF4-FFF2-40B4-BE49-F238E27FC236}">
                <a16:creationId xmlns:a16="http://schemas.microsoft.com/office/drawing/2014/main" id="{A8DB8D0B-9088-4F44-90B6-2CF4F575740E}"/>
              </a:ext>
            </a:extLst>
          </p:cNvPr>
          <p:cNvSpPr txBox="1"/>
          <p:nvPr/>
        </p:nvSpPr>
        <p:spPr>
          <a:xfrm>
            <a:off x="653143" y="1313401"/>
            <a:ext cx="3321743" cy="369332"/>
          </a:xfrm>
          <a:prstGeom prst="rect">
            <a:avLst/>
          </a:prstGeom>
          <a:noFill/>
        </p:spPr>
        <p:txBody>
          <a:bodyPr wrap="none" rtlCol="0">
            <a:spAutoFit/>
          </a:bodyPr>
          <a:lstStyle/>
          <a:p>
            <a:pPr marL="285750" indent="-285750">
              <a:buFont typeface="Arial" panose="020B0604020202020204" pitchFamily="34" charset="0"/>
              <a:buChar char="•"/>
            </a:pPr>
            <a:r>
              <a:rPr lang="ja-JP" altLang="en-US"/>
              <a:t>定数項だけのモデルを考える</a:t>
            </a:r>
            <a:endParaRPr kumimoji="1" lang="en-US" altLang="ja-JP" dirty="0"/>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9D9CADCA-7AE8-4343-A9DD-1E7A25AB4891}"/>
                  </a:ext>
                </a:extLst>
              </p:cNvPr>
              <p:cNvSpPr txBox="1"/>
              <p:nvPr/>
            </p:nvSpPr>
            <p:spPr>
              <a:xfrm>
                <a:off x="849137" y="1975071"/>
                <a:ext cx="3682739" cy="369332"/>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𝐿</m:t>
                      </m:r>
                      <m:r>
                        <a:rPr kumimoji="1" lang="en-US" altLang="ja-JP" sz="1600" b="0" i="1" smtClean="0">
                          <a:latin typeface="Cambria Math" panose="02040503050406030204" pitchFamily="18" charset="0"/>
                        </a:rPr>
                        <m:t>(</m:t>
                      </m:r>
                      <m:sSub>
                        <m:sSubPr>
                          <m:ctrlPr>
                            <a:rPr lang="en-US" altLang="ja-JP" sz="1600" i="1">
                              <a:latin typeface="Cambria Math" panose="02040503050406030204" pitchFamily="18" charset="0"/>
                              <a:ea typeface="Cambria Math" panose="02040503050406030204" pitchFamily="18" charset="0"/>
                            </a:rPr>
                          </m:ctrlPr>
                        </m:sSubPr>
                        <m:e>
                          <m:r>
                            <a:rPr lang="en-US" altLang="ja-JP" sz="1600" b="0" i="1">
                              <a:latin typeface="Cambria Math" panose="02040503050406030204" pitchFamily="18" charset="0"/>
                              <a:ea typeface="Cambria Math" panose="02040503050406030204" pitchFamily="18" charset="0"/>
                            </a:rPr>
                            <m:t>𝑌</m:t>
                          </m:r>
                        </m:e>
                        <m:sub>
                          <m:r>
                            <a:rPr lang="en-US" altLang="ja-JP" sz="1600" b="0" i="1">
                              <a:latin typeface="Cambria Math" panose="02040503050406030204" pitchFamily="18" charset="0"/>
                              <a:ea typeface="Cambria Math" panose="02040503050406030204" pitchFamily="18" charset="0"/>
                            </a:rPr>
                            <m:t>𝑖</m:t>
                          </m:r>
                        </m:sub>
                      </m:sSub>
                      <m:r>
                        <a:rPr lang="en-US" altLang="ja-JP" sz="1600" b="0" i="1">
                          <a:latin typeface="Cambria Math" panose="02040503050406030204" pitchFamily="18" charset="0"/>
                          <a:ea typeface="Cambria Math" panose="02040503050406030204" pitchFamily="18" charset="0"/>
                        </a:rPr>
                        <m:t>=</m:t>
                      </m:r>
                      <m:sSub>
                        <m:sSubPr>
                          <m:ctrlPr>
                            <a:rPr lang="en-US" altLang="ja-JP" sz="1600" i="1">
                              <a:latin typeface="Cambria Math" panose="02040503050406030204" pitchFamily="18" charset="0"/>
                              <a:ea typeface="Cambria Math" panose="02040503050406030204" pitchFamily="18" charset="0"/>
                            </a:rPr>
                          </m:ctrlPr>
                        </m:sSubPr>
                        <m:e>
                          <m:r>
                            <a:rPr lang="en-US" altLang="ja-JP" sz="1600" b="0" i="1" smtClean="0">
                              <a:latin typeface="Cambria Math" panose="02040503050406030204" pitchFamily="18" charset="0"/>
                              <a:ea typeface="Cambria Math" panose="02040503050406030204" pitchFamily="18" charset="0"/>
                            </a:rPr>
                            <m:t>𝑦</m:t>
                          </m:r>
                        </m:e>
                        <m:sub>
                          <m:r>
                            <a:rPr lang="en-US" altLang="ja-JP" sz="1600" i="1">
                              <a:latin typeface="Cambria Math" panose="02040503050406030204" pitchFamily="18" charset="0"/>
                              <a:ea typeface="Cambria Math" panose="02040503050406030204" pitchFamily="18" charset="0"/>
                            </a:rPr>
                            <m:t>𝑖</m:t>
                          </m:r>
                        </m:sub>
                      </m:sSub>
                      <m:r>
                        <a:rPr lang="en-US" altLang="ja-JP" sz="1600" b="0" i="1">
                          <a:latin typeface="Cambria Math" panose="02040503050406030204" pitchFamily="18" charset="0"/>
                          <a:ea typeface="Cambria Math" panose="02040503050406030204" pitchFamily="18" charset="0"/>
                        </a:rPr>
                        <m:t>,</m:t>
                      </m:r>
                      <m:r>
                        <a:rPr lang="en-US" altLang="ja-JP" sz="1600" i="1" smtClean="0">
                          <a:latin typeface="Cambria Math" panose="02040503050406030204" pitchFamily="18" charset="0"/>
                          <a:ea typeface="Cambria Math" panose="02040503050406030204" pitchFamily="18" charset="0"/>
                        </a:rPr>
                        <m:t> </m:t>
                      </m:r>
                      <m:r>
                        <a:rPr lang="en-US" altLang="ja-JP" sz="1600" i="1">
                          <a:latin typeface="Cambria Math" panose="02040503050406030204" pitchFamily="18" charset="0"/>
                          <a:ea typeface="Cambria Math" panose="02040503050406030204" pitchFamily="18" charset="0"/>
                        </a:rPr>
                        <m:t>|</m:t>
                      </m:r>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ea typeface="Cambria Math" panose="02040503050406030204" pitchFamily="18" charset="0"/>
                            </a:rPr>
                            <m:t>0</m:t>
                          </m:r>
                        </m:sub>
                      </m:sSub>
                      <m:r>
                        <a:rPr kumimoji="1" lang="en-US" altLang="ja-JP" sz="1600" b="0" i="1" smtClean="0">
                          <a:latin typeface="Cambria Math" panose="02040503050406030204" pitchFamily="18" charset="0"/>
                        </a:rPr>
                        <m:t>)=</m:t>
                      </m:r>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exp</m:t>
                          </m:r>
                        </m:fName>
                        <m:e>
                          <m:d>
                            <m:dPr>
                              <m:ctrlPr>
                                <a:rPr lang="en-US" altLang="ja-JP" sz="1600" i="1">
                                  <a:latin typeface="Cambria Math" panose="02040503050406030204" pitchFamily="18" charset="0"/>
                                </a:rPr>
                              </m:ctrlPr>
                            </m:dPr>
                            <m:e>
                              <m:r>
                                <a:rPr lang="en-US" altLang="ja-JP" sz="1600" i="1">
                                  <a:latin typeface="Cambria Math" panose="02040503050406030204" pitchFamily="18" charset="0"/>
                                </a:rPr>
                                <m:t>−</m:t>
                              </m:r>
                              <m:r>
                                <m:rPr>
                                  <m:sty m:val="p"/>
                                </m:rPr>
                                <a:rPr lang="en-US" altLang="ja-JP" sz="1600">
                                  <a:latin typeface="Cambria Math" panose="02040503050406030204" pitchFamily="18" charset="0"/>
                                  <a:ea typeface="Cambria Math" panose="02040503050406030204" pitchFamily="18" charset="0"/>
                                </a:rPr>
                                <m:t>exp</m:t>
                              </m:r>
                              <m:r>
                                <a:rPr lang="en-US" altLang="ja-JP" sz="1600" i="1">
                                  <a:latin typeface="Cambria Math" panose="02040503050406030204" pitchFamily="18" charset="0"/>
                                  <a:ea typeface="Cambria Math" panose="02040503050406030204" pitchFamily="18" charset="0"/>
                                </a:rPr>
                                <m:t>⁡(</m:t>
                              </m:r>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ea typeface="Cambria Math" panose="02040503050406030204" pitchFamily="18" charset="0"/>
                                    </a:rPr>
                                    <m:t>0</m:t>
                                  </m:r>
                                </m:sub>
                              </m:sSub>
                              <m:r>
                                <a:rPr lang="en-US" altLang="ja-JP" sz="1600" i="1">
                                  <a:latin typeface="Cambria Math" panose="02040503050406030204" pitchFamily="18" charset="0"/>
                                  <a:ea typeface="Cambria Math" panose="02040503050406030204" pitchFamily="18" charset="0"/>
                                </a:rPr>
                                <m:t>)</m:t>
                              </m:r>
                            </m:e>
                          </m:d>
                        </m:e>
                      </m:func>
                      <m:r>
                        <m:rPr>
                          <m:sty m:val="p"/>
                        </m:rPr>
                        <a:rPr lang="en-US" altLang="ja-JP" sz="1600">
                          <a:latin typeface="Cambria Math" panose="02040503050406030204" pitchFamily="18" charset="0"/>
                          <a:ea typeface="Cambria Math" panose="02040503050406030204" pitchFamily="18" charset="0"/>
                        </a:rPr>
                        <m:t>exp</m:t>
                      </m:r>
                      <m:r>
                        <a:rPr lang="en-US" altLang="ja-JP" sz="1600" i="1">
                          <a:latin typeface="Cambria Math" panose="02040503050406030204" pitchFamily="18" charset="0"/>
                          <a:ea typeface="Cambria Math" panose="02040503050406030204" pitchFamily="18" charset="0"/>
                        </a:rPr>
                        <m:t>⁡(</m:t>
                      </m:r>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ea typeface="Cambria Math" panose="02040503050406030204" pitchFamily="18" charset="0"/>
                            </a:rPr>
                            <m:t>0</m:t>
                          </m:r>
                        </m:sub>
                      </m:sSub>
                      <m:r>
                        <a:rPr lang="en-US" altLang="ja-JP" sz="1600" i="1">
                          <a:latin typeface="Cambria Math" panose="02040503050406030204" pitchFamily="18" charset="0"/>
                          <a:ea typeface="Cambria Math" panose="02040503050406030204" pitchFamily="18" charset="0"/>
                        </a:rPr>
                        <m:t>)</m:t>
                      </m:r>
                    </m:oMath>
                  </m:oMathPara>
                </a14:m>
                <a:endParaRPr kumimoji="1" lang="ja-JP" altLang="en-US" sz="1600" i="1"/>
              </a:p>
            </p:txBody>
          </p:sp>
        </mc:Choice>
        <mc:Fallback xmlns="">
          <p:sp>
            <p:nvSpPr>
              <p:cNvPr id="13" name="テキスト ボックス 12">
                <a:extLst>
                  <a:ext uri="{FF2B5EF4-FFF2-40B4-BE49-F238E27FC236}">
                    <a16:creationId xmlns:a16="http://schemas.microsoft.com/office/drawing/2014/main" id="{9D9CADCA-7AE8-4343-A9DD-1E7A25AB4891}"/>
                  </a:ext>
                </a:extLst>
              </p:cNvPr>
              <p:cNvSpPr txBox="1">
                <a:spLocks noRot="1" noChangeAspect="1" noMove="1" noResize="1" noEditPoints="1" noAdjustHandles="1" noChangeArrowheads="1" noChangeShapeType="1" noTextEdit="1"/>
              </p:cNvSpPr>
              <p:nvPr/>
            </p:nvSpPr>
            <p:spPr>
              <a:xfrm>
                <a:off x="849137" y="1975071"/>
                <a:ext cx="3682739" cy="369332"/>
              </a:xfrm>
              <a:prstGeom prst="rect">
                <a:avLst/>
              </a:prstGeom>
              <a:blipFill>
                <a:blip r:embed="rId2"/>
                <a:stretch>
                  <a:fillRect r="-344" b="-16667"/>
                </a:stretch>
              </a:blipFill>
            </p:spPr>
            <p:txBody>
              <a:bodyPr/>
              <a:lstStyle/>
              <a:p>
                <a:r>
                  <a:rPr lang="ja-JP" altLang="en-US">
                    <a:noFill/>
                  </a:rPr>
                  <a:t> </a:t>
                </a:r>
              </a:p>
            </p:txBody>
          </p:sp>
        </mc:Fallback>
      </mc:AlternateContent>
      <p:pic>
        <p:nvPicPr>
          <p:cNvPr id="9" name="図 8" descr="グラフ&#10;&#10;自動的に生成された説明">
            <a:extLst>
              <a:ext uri="{FF2B5EF4-FFF2-40B4-BE49-F238E27FC236}">
                <a16:creationId xmlns:a16="http://schemas.microsoft.com/office/drawing/2014/main" id="{5F55A4EA-52A1-8C4D-9CE6-6740A3C78D83}"/>
              </a:ext>
            </a:extLst>
          </p:cNvPr>
          <p:cNvPicPr>
            <a:picLocks noChangeAspect="1"/>
          </p:cNvPicPr>
          <p:nvPr/>
        </p:nvPicPr>
        <p:blipFill>
          <a:blip r:embed="rId3"/>
          <a:stretch>
            <a:fillRect/>
          </a:stretch>
        </p:blipFill>
        <p:spPr>
          <a:xfrm>
            <a:off x="778668" y="3456212"/>
            <a:ext cx="3540841" cy="2824933"/>
          </a:xfrm>
          <a:prstGeom prst="rect">
            <a:avLst/>
          </a:prstGeom>
        </p:spPr>
      </p:pic>
      <p:sp>
        <p:nvSpPr>
          <p:cNvPr id="10" name="テキスト ボックス 9">
            <a:extLst>
              <a:ext uri="{FF2B5EF4-FFF2-40B4-BE49-F238E27FC236}">
                <a16:creationId xmlns:a16="http://schemas.microsoft.com/office/drawing/2014/main" id="{03A4E867-60E2-8547-8E64-11D824340DFC}"/>
              </a:ext>
            </a:extLst>
          </p:cNvPr>
          <p:cNvSpPr txBox="1"/>
          <p:nvPr/>
        </p:nvSpPr>
        <p:spPr>
          <a:xfrm>
            <a:off x="5147577" y="1313401"/>
            <a:ext cx="3905236"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a:t>定数項と変数１つのモデルを考える</a:t>
            </a: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44F244D-6923-214C-A555-512467AE645C}"/>
                  </a:ext>
                </a:extLst>
              </p:cNvPr>
              <p:cNvSpPr txBox="1"/>
              <p:nvPr/>
            </p:nvSpPr>
            <p:spPr>
              <a:xfrm>
                <a:off x="5418358" y="1836838"/>
                <a:ext cx="4767331" cy="960199"/>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𝐿</m:t>
                      </m:r>
                      <m:d>
                        <m:dPr>
                          <m:ctrlPr>
                            <a:rPr kumimoji="1" lang="en-US" altLang="ja-JP" sz="1600" b="0" i="1" smtClean="0">
                              <a:latin typeface="Cambria Math" panose="02040503050406030204" pitchFamily="18" charset="0"/>
                            </a:rPr>
                          </m:ctrlPr>
                        </m:dPr>
                        <m:e>
                          <m:sSub>
                            <m:sSubPr>
                              <m:ctrlPr>
                                <a:rPr lang="en-US" altLang="ja-JP" sz="1600" i="1">
                                  <a:latin typeface="Cambria Math" panose="02040503050406030204" pitchFamily="18" charset="0"/>
                                  <a:ea typeface="Cambria Math" panose="02040503050406030204" pitchFamily="18" charset="0"/>
                                </a:rPr>
                              </m:ctrlPr>
                            </m:sSubPr>
                            <m:e>
                              <m:r>
                                <a:rPr lang="en-US" altLang="ja-JP" sz="1600" b="0" i="1">
                                  <a:latin typeface="Cambria Math" panose="02040503050406030204" pitchFamily="18" charset="0"/>
                                  <a:ea typeface="Cambria Math" panose="02040503050406030204" pitchFamily="18" charset="0"/>
                                </a:rPr>
                                <m:t>𝑌</m:t>
                              </m:r>
                            </m:e>
                            <m:sub>
                              <m:r>
                                <a:rPr lang="en-US" altLang="ja-JP" sz="1600" b="0" i="1" smtClean="0">
                                  <a:latin typeface="Cambria Math" panose="02040503050406030204" pitchFamily="18" charset="0"/>
                                  <a:ea typeface="Cambria Math" panose="02040503050406030204" pitchFamily="18" charset="0"/>
                                </a:rPr>
                                <m:t>1</m:t>
                              </m:r>
                            </m:sub>
                          </m:sSub>
                          <m:r>
                            <a:rPr lang="en-US" altLang="ja-JP" sz="1600" b="0" i="1">
                              <a:latin typeface="Cambria Math" panose="02040503050406030204" pitchFamily="18" charset="0"/>
                              <a:ea typeface="Cambria Math" panose="02040503050406030204" pitchFamily="18" charset="0"/>
                            </a:rPr>
                            <m:t>=</m:t>
                          </m:r>
                          <m:sSub>
                            <m:sSubPr>
                              <m:ctrlPr>
                                <a:rPr lang="en-US" altLang="ja-JP" sz="1600" i="1">
                                  <a:latin typeface="Cambria Math" panose="02040503050406030204" pitchFamily="18" charset="0"/>
                                  <a:ea typeface="Cambria Math" panose="02040503050406030204" pitchFamily="18" charset="0"/>
                                </a:rPr>
                              </m:ctrlPr>
                            </m:sSubPr>
                            <m:e>
                              <m:r>
                                <a:rPr lang="en-US" altLang="ja-JP" sz="1600" b="0" i="1" smtClean="0">
                                  <a:latin typeface="Cambria Math" panose="02040503050406030204" pitchFamily="18" charset="0"/>
                                  <a:ea typeface="Cambria Math" panose="02040503050406030204" pitchFamily="18" charset="0"/>
                                </a:rPr>
                                <m:t>𝑦</m:t>
                              </m:r>
                            </m:e>
                            <m:sub>
                              <m:r>
                                <a:rPr lang="en-US" altLang="ja-JP" sz="1600" b="0" i="1" smtClean="0">
                                  <a:latin typeface="Cambria Math" panose="02040503050406030204" pitchFamily="18" charset="0"/>
                                  <a:ea typeface="Cambria Math" panose="02040503050406030204" pitchFamily="18" charset="0"/>
                                </a:rPr>
                                <m:t>1</m:t>
                              </m:r>
                            </m:sub>
                          </m:sSub>
                          <m:r>
                            <a:rPr lang="en-US" altLang="ja-JP" sz="1600" b="0" i="1" smtClean="0">
                              <a:latin typeface="Cambria Math" panose="02040503050406030204" pitchFamily="18" charset="0"/>
                              <a:ea typeface="Cambria Math" panose="02040503050406030204" pitchFamily="18" charset="0"/>
                            </a:rPr>
                            <m:t>,</m:t>
                          </m:r>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𝑌</m:t>
                              </m:r>
                            </m:e>
                            <m:sub>
                              <m:r>
                                <a:rPr lang="en-US" altLang="ja-JP" sz="1600" b="0" i="1" smtClean="0">
                                  <a:latin typeface="Cambria Math" panose="02040503050406030204" pitchFamily="18" charset="0"/>
                                  <a:ea typeface="Cambria Math" panose="02040503050406030204" pitchFamily="18" charset="0"/>
                                </a:rPr>
                                <m:t>2</m:t>
                              </m:r>
                            </m:sub>
                          </m:sSub>
                          <m:r>
                            <a:rPr lang="en-US" altLang="ja-JP" sz="1600" i="1">
                              <a:latin typeface="Cambria Math" panose="02040503050406030204" pitchFamily="18" charset="0"/>
                              <a:ea typeface="Cambria Math" panose="02040503050406030204" pitchFamily="18" charset="0"/>
                            </a:rPr>
                            <m:t>=</m:t>
                          </m:r>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𝑦</m:t>
                              </m:r>
                            </m:e>
                            <m:sub>
                              <m:r>
                                <a:rPr lang="en-US" altLang="ja-JP" sz="1600" b="0" i="1" smtClean="0">
                                  <a:latin typeface="Cambria Math" panose="02040503050406030204" pitchFamily="18" charset="0"/>
                                  <a:ea typeface="Cambria Math" panose="02040503050406030204" pitchFamily="18" charset="0"/>
                                </a:rPr>
                                <m:t>2</m:t>
                              </m:r>
                            </m:sub>
                          </m:sSub>
                          <m:r>
                            <a:rPr lang="en-US" altLang="ja-JP" sz="1600" i="1">
                              <a:latin typeface="Cambria Math" panose="02040503050406030204" pitchFamily="18" charset="0"/>
                              <a:ea typeface="Cambria Math" panose="02040503050406030204" pitchFamily="18" charset="0"/>
                            </a:rPr>
                            <m:t>,</m:t>
                          </m:r>
                          <m:sSub>
                            <m:sSubPr>
                              <m:ctrlPr>
                                <a:rPr lang="en-US" altLang="ja-JP" sz="1600" i="1">
                                  <a:latin typeface="Cambria Math" panose="02040503050406030204" pitchFamily="18" charset="0"/>
                                  <a:ea typeface="Cambria Math" panose="02040503050406030204" pitchFamily="18" charset="0"/>
                                </a:rPr>
                              </m:ctrlPr>
                            </m:sSubPr>
                            <m:e>
                              <m:r>
                                <a:rPr lang="en-US" altLang="ja-JP" sz="1600" b="0" i="1">
                                  <a:latin typeface="Cambria Math" panose="02040503050406030204" pitchFamily="18" charset="0"/>
                                  <a:ea typeface="Cambria Math" panose="02040503050406030204" pitchFamily="18" charset="0"/>
                                </a:rPr>
                                <m:t>𝑋</m:t>
                              </m:r>
                            </m:e>
                            <m:sub>
                              <m:r>
                                <a:rPr lang="en-US" altLang="ja-JP" sz="1600" b="0" i="1">
                                  <a:latin typeface="Cambria Math" panose="02040503050406030204" pitchFamily="18" charset="0"/>
                                  <a:ea typeface="Cambria Math" panose="02040503050406030204" pitchFamily="18" charset="0"/>
                                </a:rPr>
                                <m:t>1</m:t>
                              </m:r>
                            </m:sub>
                          </m:sSub>
                          <m:r>
                            <a:rPr lang="en-US" altLang="ja-JP" sz="1600" b="0" i="1">
                              <a:latin typeface="Cambria Math" panose="02040503050406030204" pitchFamily="18" charset="0"/>
                              <a:ea typeface="Cambria Math" panose="02040503050406030204" pitchFamily="18" charset="0"/>
                            </a:rPr>
                            <m:t>=</m:t>
                          </m:r>
                          <m:sSub>
                            <m:sSubPr>
                              <m:ctrlPr>
                                <a:rPr lang="en-US" altLang="ja-JP" sz="1600" i="1" smtClean="0">
                                  <a:latin typeface="Cambria Math" panose="02040503050406030204" pitchFamily="18" charset="0"/>
                                  <a:ea typeface="Cambria Math" panose="02040503050406030204" pitchFamily="18" charset="0"/>
                                </a:rPr>
                              </m:ctrlPr>
                            </m:sSubPr>
                            <m:e>
                              <m:r>
                                <a:rPr lang="en-US" altLang="ja-JP" sz="1600" b="0" i="1" smtClean="0">
                                  <a:latin typeface="Cambria Math" panose="02040503050406030204" pitchFamily="18" charset="0"/>
                                  <a:ea typeface="Cambria Math" panose="02040503050406030204" pitchFamily="18" charset="0"/>
                                </a:rPr>
                                <m:t>𝑥</m:t>
                              </m:r>
                            </m:e>
                            <m:sub>
                              <m:r>
                                <a:rPr lang="en-US" altLang="ja-JP" sz="1600" b="0" i="1" smtClean="0">
                                  <a:latin typeface="Cambria Math" panose="02040503050406030204" pitchFamily="18" charset="0"/>
                                  <a:ea typeface="Cambria Math" panose="02040503050406030204" pitchFamily="18" charset="0"/>
                                </a:rPr>
                                <m:t>1</m:t>
                              </m:r>
                            </m:sub>
                          </m:sSub>
                          <m:r>
                            <a:rPr lang="en-US" altLang="ja-JP" sz="1600" b="0" i="1" smtClean="0">
                              <a:latin typeface="Cambria Math" panose="02040503050406030204" pitchFamily="18" charset="0"/>
                              <a:ea typeface="Cambria Math" panose="02040503050406030204" pitchFamily="18" charset="0"/>
                            </a:rPr>
                            <m:t>,</m:t>
                          </m:r>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𝑋</m:t>
                              </m:r>
                            </m:e>
                            <m:sub>
                              <m:r>
                                <a:rPr lang="en-US" altLang="ja-JP" sz="1600" b="0" i="1" smtClean="0">
                                  <a:latin typeface="Cambria Math" panose="02040503050406030204" pitchFamily="18" charset="0"/>
                                  <a:ea typeface="Cambria Math" panose="02040503050406030204" pitchFamily="18" charset="0"/>
                                </a:rPr>
                                <m:t>2</m:t>
                              </m:r>
                            </m:sub>
                          </m:sSub>
                          <m:r>
                            <a:rPr lang="en-US" altLang="ja-JP" sz="1600" i="1">
                              <a:latin typeface="Cambria Math" panose="02040503050406030204" pitchFamily="18" charset="0"/>
                              <a:ea typeface="Cambria Math" panose="02040503050406030204" pitchFamily="18" charset="0"/>
                            </a:rPr>
                            <m:t>=</m:t>
                          </m:r>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𝑥</m:t>
                              </m:r>
                            </m:e>
                            <m:sub>
                              <m:r>
                                <a:rPr lang="en-US" altLang="ja-JP" sz="1600" b="0" i="1" smtClean="0">
                                  <a:latin typeface="Cambria Math" panose="02040503050406030204" pitchFamily="18" charset="0"/>
                                  <a:ea typeface="Cambria Math" panose="02040503050406030204" pitchFamily="18" charset="0"/>
                                </a:rPr>
                                <m:t>2</m:t>
                              </m:r>
                            </m:sub>
                          </m:sSub>
                        </m:e>
                        <m:e>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ea typeface="Cambria Math" panose="02040503050406030204" pitchFamily="18" charset="0"/>
                                </a:rPr>
                                <m:t>0</m:t>
                              </m:r>
                            </m:sub>
                          </m:sSub>
                          <m:r>
                            <a:rPr lang="en-US" altLang="ja-JP" sz="1600" b="1" i="1">
                              <a:latin typeface="Cambria Math" panose="02040503050406030204" pitchFamily="18" charset="0"/>
                              <a:ea typeface="Cambria Math" panose="02040503050406030204" pitchFamily="18" charset="0"/>
                            </a:rPr>
                            <m:t>,</m:t>
                          </m:r>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ea typeface="Cambria Math" panose="02040503050406030204" pitchFamily="18" charset="0"/>
                                </a:rPr>
                                <m:t>1</m:t>
                              </m:r>
                            </m:sub>
                          </m:sSub>
                        </m:e>
                      </m:d>
                    </m:oMath>
                  </m:oMathPara>
                </a14:m>
                <a:endParaRPr kumimoji="1" lang="en-US" altLang="ja-JP" sz="1600" b="0" i="1" dirty="0">
                  <a:latin typeface="Cambria Math" panose="02040503050406030204" pitchFamily="18" charset="0"/>
                </a:endParaRPr>
              </a:p>
              <a:p>
                <a:pPr>
                  <a:lnSpc>
                    <a:spcPct val="150000"/>
                  </a:lnSpc>
                </a:pPr>
                <a:r>
                  <a:rPr kumimoji="1" lang="en-US" altLang="ja-JP" sz="1600" b="0" dirty="0"/>
                  <a:t>	</a:t>
                </a:r>
                <a14:m>
                  <m:oMath xmlns:m="http://schemas.openxmlformats.org/officeDocument/2006/math">
                    <m:r>
                      <a:rPr kumimoji="1" lang="en-US" altLang="ja-JP" sz="1600" b="0" i="1" smtClean="0">
                        <a:latin typeface="Cambria Math" panose="02040503050406030204" pitchFamily="18" charset="0"/>
                      </a:rPr>
                      <m:t>=</m:t>
                    </m:r>
                    <m:nary>
                      <m:naryPr>
                        <m:chr m:val="∏"/>
                        <m:ctrlPr>
                          <a:rPr kumimoji="1" lang="en-US" altLang="ja-JP" sz="1600" b="0" i="1" smtClean="0">
                            <a:latin typeface="Cambria Math" panose="02040503050406030204" pitchFamily="18" charset="0"/>
                          </a:rPr>
                        </m:ctrlPr>
                      </m:naryPr>
                      <m:sub>
                        <m:r>
                          <m:rPr>
                            <m:brk m:alnAt="23"/>
                          </m:rPr>
                          <a:rPr kumimoji="1" lang="en-US" altLang="ja-JP" sz="1600" b="0" i="1" smtClean="0">
                            <a:latin typeface="Cambria Math" panose="02040503050406030204" pitchFamily="18" charset="0"/>
                          </a:rPr>
                          <m:t>𝑖</m:t>
                        </m:r>
                        <m:r>
                          <a:rPr kumimoji="1" lang="en-US" altLang="ja-JP" sz="1600" b="0" i="1" smtClean="0">
                            <a:latin typeface="Cambria Math" panose="02040503050406030204" pitchFamily="18" charset="0"/>
                          </a:rPr>
                          <m:t>=1</m:t>
                        </m:r>
                      </m:sub>
                      <m:sup>
                        <m:r>
                          <a:rPr kumimoji="1" lang="en-US" altLang="ja-JP" sz="1600" b="0" i="1" smtClean="0">
                            <a:latin typeface="Cambria Math" panose="02040503050406030204" pitchFamily="18" charset="0"/>
                          </a:rPr>
                          <m:t>2</m:t>
                        </m:r>
                      </m:sup>
                      <m:e>
                        <m:func>
                          <m:funcPr>
                            <m:ctrlPr>
                              <a:rPr lang="en-US" altLang="ja-JP" sz="1600" i="1">
                                <a:latin typeface="Cambria Math" panose="02040503050406030204" pitchFamily="18" charset="0"/>
                              </a:rPr>
                            </m:ctrlPr>
                          </m:funcPr>
                          <m:fName>
                            <m:r>
                              <m:rPr>
                                <m:sty m:val="p"/>
                              </m:rPr>
                              <a:rPr lang="en-US" altLang="ja-JP" sz="1600">
                                <a:latin typeface="Cambria Math" panose="02040503050406030204" pitchFamily="18" charset="0"/>
                              </a:rPr>
                              <m:t>exp</m:t>
                            </m:r>
                          </m:fName>
                          <m:e>
                            <m:d>
                              <m:dPr>
                                <m:ctrlPr>
                                  <a:rPr lang="en-US" altLang="ja-JP" sz="1600" i="1">
                                    <a:latin typeface="Cambria Math" panose="02040503050406030204" pitchFamily="18" charset="0"/>
                                  </a:rPr>
                                </m:ctrlPr>
                              </m:dPr>
                              <m:e>
                                <m:r>
                                  <a:rPr lang="en-US" altLang="ja-JP" sz="1600" i="1">
                                    <a:latin typeface="Cambria Math" panose="02040503050406030204" pitchFamily="18" charset="0"/>
                                  </a:rPr>
                                  <m:t>−</m:t>
                                </m:r>
                                <m:r>
                                  <m:rPr>
                                    <m:sty m:val="p"/>
                                  </m:rPr>
                                  <a:rPr lang="en-US" altLang="ja-JP" sz="1600">
                                    <a:latin typeface="Cambria Math" panose="02040503050406030204" pitchFamily="18" charset="0"/>
                                    <a:ea typeface="Cambria Math" panose="02040503050406030204" pitchFamily="18" charset="0"/>
                                  </a:rPr>
                                  <m:t>exp</m:t>
                                </m:r>
                                <m:r>
                                  <a:rPr lang="en-US" altLang="ja-JP" sz="1600" i="1">
                                    <a:latin typeface="Cambria Math" panose="02040503050406030204" pitchFamily="18" charset="0"/>
                                    <a:ea typeface="Cambria Math" panose="02040503050406030204" pitchFamily="18" charset="0"/>
                                  </a:rPr>
                                  <m:t>⁡(</m:t>
                                </m:r>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ea typeface="Cambria Math" panose="02040503050406030204" pitchFamily="18" charset="0"/>
                                      </a:rPr>
                                      <m:t>0</m:t>
                                    </m:r>
                                  </m:sub>
                                </m:sSub>
                                <m:r>
                                  <a:rPr lang="en-US" altLang="ja-JP" sz="1600" i="1">
                                    <a:latin typeface="Cambria Math" panose="02040503050406030204" pitchFamily="18" charset="0"/>
                                    <a:ea typeface="Cambria Math" panose="02040503050406030204" pitchFamily="18" charset="0"/>
                                  </a:rPr>
                                  <m:t>+</m:t>
                                </m:r>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ea typeface="Cambria Math" panose="02040503050406030204" pitchFamily="18" charset="0"/>
                                      </a:rPr>
                                      <m:t>1</m:t>
                                    </m:r>
                                  </m:sub>
                                </m:sSub>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𝑋</m:t>
                                    </m:r>
                                  </m:e>
                                  <m:sub>
                                    <m:r>
                                      <a:rPr lang="en-US" altLang="ja-JP" sz="1600" b="0" i="1" smtClean="0">
                                        <a:latin typeface="Cambria Math" panose="02040503050406030204" pitchFamily="18" charset="0"/>
                                        <a:ea typeface="Cambria Math" panose="02040503050406030204" pitchFamily="18" charset="0"/>
                                      </a:rPr>
                                      <m:t>𝑖</m:t>
                                    </m:r>
                                  </m:sub>
                                </m:sSub>
                                <m:r>
                                  <a:rPr lang="en-US" altLang="ja-JP" sz="1600" i="1">
                                    <a:latin typeface="Cambria Math" panose="02040503050406030204" pitchFamily="18" charset="0"/>
                                    <a:ea typeface="Cambria Math" panose="02040503050406030204" pitchFamily="18" charset="0"/>
                                  </a:rPr>
                                  <m:t>)</m:t>
                                </m:r>
                              </m:e>
                            </m:d>
                          </m:e>
                        </m:func>
                        <m:f>
                          <m:fPr>
                            <m:ctrlPr>
                              <a:rPr lang="en-US" altLang="ja-JP" sz="1600" i="1">
                                <a:latin typeface="Cambria Math" panose="02040503050406030204" pitchFamily="18" charset="0"/>
                              </a:rPr>
                            </m:ctrlPr>
                          </m:fPr>
                          <m:num>
                            <m:sSup>
                              <m:sSupPr>
                                <m:ctrlPr>
                                  <a:rPr lang="en-US" altLang="ja-JP" sz="1600" i="1">
                                    <a:latin typeface="Cambria Math" panose="02040503050406030204" pitchFamily="18" charset="0"/>
                                  </a:rPr>
                                </m:ctrlPr>
                              </m:sSupPr>
                              <m:e>
                                <m:r>
                                  <m:rPr>
                                    <m:sty m:val="p"/>
                                  </m:rPr>
                                  <a:rPr lang="en-US" altLang="ja-JP" sz="1600">
                                    <a:latin typeface="Cambria Math" panose="02040503050406030204" pitchFamily="18" charset="0"/>
                                    <a:ea typeface="Cambria Math" panose="02040503050406030204" pitchFamily="18" charset="0"/>
                                  </a:rPr>
                                  <m:t>exp</m:t>
                                </m:r>
                                <m:r>
                                  <a:rPr lang="en-US" altLang="ja-JP" sz="1600" i="1">
                                    <a:latin typeface="Cambria Math" panose="02040503050406030204" pitchFamily="18" charset="0"/>
                                    <a:ea typeface="Cambria Math" panose="02040503050406030204" pitchFamily="18" charset="0"/>
                                  </a:rPr>
                                  <m:t>⁡(</m:t>
                                </m:r>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ea typeface="Cambria Math" panose="02040503050406030204" pitchFamily="18" charset="0"/>
                                      </a:rPr>
                                      <m:t>0</m:t>
                                    </m:r>
                                  </m:sub>
                                </m:sSub>
                                <m:r>
                                  <a:rPr lang="en-US" altLang="ja-JP" sz="1600" i="1">
                                    <a:latin typeface="Cambria Math" panose="02040503050406030204" pitchFamily="18" charset="0"/>
                                    <a:ea typeface="Cambria Math" panose="02040503050406030204" pitchFamily="18" charset="0"/>
                                  </a:rPr>
                                  <m:t>+</m:t>
                                </m:r>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ea typeface="Cambria Math" panose="02040503050406030204" pitchFamily="18" charset="0"/>
                                      </a:rPr>
                                      <m:t>1</m:t>
                                    </m:r>
                                  </m:sub>
                                </m:sSub>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𝑋</m:t>
                                    </m:r>
                                  </m:e>
                                  <m:sub>
                                    <m:r>
                                      <a:rPr lang="en-US" altLang="ja-JP" sz="1600" b="0" i="1" smtClean="0">
                                        <a:latin typeface="Cambria Math" panose="02040503050406030204" pitchFamily="18" charset="0"/>
                                        <a:ea typeface="Cambria Math" panose="02040503050406030204" pitchFamily="18" charset="0"/>
                                      </a:rPr>
                                      <m:t>𝑖</m:t>
                                    </m:r>
                                  </m:sub>
                                </m:sSub>
                                <m:r>
                                  <a:rPr lang="en-US" altLang="ja-JP" sz="1600" i="1">
                                    <a:latin typeface="Cambria Math" panose="02040503050406030204" pitchFamily="18" charset="0"/>
                                    <a:ea typeface="Cambria Math" panose="02040503050406030204" pitchFamily="18" charset="0"/>
                                  </a:rPr>
                                  <m:t>)</m:t>
                                </m:r>
                              </m:e>
                              <m:sup>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𝑌</m:t>
                                    </m:r>
                                  </m:e>
                                  <m:sub>
                                    <m:r>
                                      <a:rPr lang="en-US" altLang="ja-JP" sz="1600" i="1">
                                        <a:latin typeface="Cambria Math" panose="02040503050406030204" pitchFamily="18" charset="0"/>
                                      </a:rPr>
                                      <m:t>𝑖</m:t>
                                    </m:r>
                                  </m:sub>
                                </m:sSub>
                              </m:sup>
                            </m:sSup>
                          </m:num>
                          <m:den>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𝑌</m:t>
                                </m:r>
                              </m:e>
                              <m:sub>
                                <m:r>
                                  <a:rPr lang="en-US" altLang="ja-JP" sz="1600" i="1">
                                    <a:latin typeface="Cambria Math" panose="02040503050406030204" pitchFamily="18" charset="0"/>
                                  </a:rPr>
                                  <m:t>𝑖</m:t>
                                </m:r>
                              </m:sub>
                            </m:sSub>
                            <m:r>
                              <a:rPr lang="en-US" altLang="ja-JP" sz="1600" i="1">
                                <a:latin typeface="Cambria Math" panose="02040503050406030204" pitchFamily="18" charset="0"/>
                              </a:rPr>
                              <m:t>!</m:t>
                            </m:r>
                          </m:den>
                        </m:f>
                      </m:e>
                    </m:nary>
                  </m:oMath>
                </a14:m>
                <a:endParaRPr kumimoji="1" lang="ja-JP" altLang="en-US" sz="1600" i="1"/>
              </a:p>
            </p:txBody>
          </p:sp>
        </mc:Choice>
        <mc:Fallback xmlns="">
          <p:sp>
            <p:nvSpPr>
              <p:cNvPr id="17" name="テキスト ボックス 16">
                <a:extLst>
                  <a:ext uri="{FF2B5EF4-FFF2-40B4-BE49-F238E27FC236}">
                    <a16:creationId xmlns:a16="http://schemas.microsoft.com/office/drawing/2014/main" id="{144F244D-6923-214C-A555-512467AE645C}"/>
                  </a:ext>
                </a:extLst>
              </p:cNvPr>
              <p:cNvSpPr txBox="1">
                <a:spLocks noRot="1" noChangeAspect="1" noMove="1" noResize="1" noEditPoints="1" noAdjustHandles="1" noChangeArrowheads="1" noChangeShapeType="1" noTextEdit="1"/>
              </p:cNvSpPr>
              <p:nvPr/>
            </p:nvSpPr>
            <p:spPr>
              <a:xfrm>
                <a:off x="5418358" y="1836838"/>
                <a:ext cx="4767331" cy="960199"/>
              </a:xfrm>
              <a:prstGeom prst="rect">
                <a:avLst/>
              </a:prstGeom>
              <a:blipFill>
                <a:blip r:embed="rId4"/>
                <a:stretch>
                  <a:fillRect b="-584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id="{C866F69C-C838-F549-9F87-5F5A70E260DC}"/>
                  </a:ext>
                </a:extLst>
              </p:cNvPr>
              <p:cNvSpPr/>
              <p:nvPr/>
            </p:nvSpPr>
            <p:spPr>
              <a:xfrm>
                <a:off x="919604" y="3063234"/>
                <a:ext cx="3399905" cy="338554"/>
              </a:xfrm>
              <a:prstGeom prst="rect">
                <a:avLst/>
              </a:prstGeom>
            </p:spPr>
            <p:txBody>
              <a:bodyPr wrap="none">
                <a:spAutoFit/>
              </a:bodyPr>
              <a:lstStyle/>
              <a:p>
                <a14:m>
                  <m:oMath xmlns:m="http://schemas.openxmlformats.org/officeDocument/2006/math">
                    <m:sSub>
                      <m:sSubPr>
                        <m:ctrlPr>
                          <a:rPr lang="en-US" altLang="ja-JP" sz="1600" i="1" smtClean="0">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𝑦</m:t>
                        </m:r>
                      </m:e>
                      <m:sub>
                        <m:r>
                          <a:rPr lang="en-US" altLang="ja-JP" sz="1600" i="1">
                            <a:latin typeface="Cambria Math" panose="02040503050406030204" pitchFamily="18" charset="0"/>
                            <a:ea typeface="Cambria Math" panose="02040503050406030204" pitchFamily="18" charset="0"/>
                          </a:rPr>
                          <m:t>𝑖</m:t>
                        </m:r>
                      </m:sub>
                    </m:sSub>
                    <m:r>
                      <a:rPr lang="en-US" altLang="ja-JP" sz="1600" b="0" i="1" smtClean="0">
                        <a:latin typeface="Cambria Math" panose="02040503050406030204" pitchFamily="18" charset="0"/>
                        <a:ea typeface="Cambria Math" panose="02040503050406030204" pitchFamily="18" charset="0"/>
                      </a:rPr>
                      <m:t>=1</m:t>
                    </m:r>
                  </m:oMath>
                </a14:m>
                <a:r>
                  <a:rPr lang="ja-JP" altLang="en-US" sz="1600"/>
                  <a:t>というデータが</a:t>
                </a:r>
                <a:r>
                  <a:rPr lang="en-US" altLang="ja-JP" sz="1600" dirty="0"/>
                  <a:t>1</a:t>
                </a:r>
                <a:r>
                  <a:rPr lang="ja-JP" altLang="en-US" sz="1600"/>
                  <a:t>つ得られた時</a:t>
                </a:r>
                <a:endParaRPr lang="en-US" altLang="ja-JP" sz="1600" dirty="0"/>
              </a:p>
            </p:txBody>
          </p:sp>
        </mc:Choice>
        <mc:Fallback xmlns="">
          <p:sp>
            <p:nvSpPr>
              <p:cNvPr id="19" name="正方形/長方形 18">
                <a:extLst>
                  <a:ext uri="{FF2B5EF4-FFF2-40B4-BE49-F238E27FC236}">
                    <a16:creationId xmlns:a16="http://schemas.microsoft.com/office/drawing/2014/main" id="{C866F69C-C838-F549-9F87-5F5A70E260DC}"/>
                  </a:ext>
                </a:extLst>
              </p:cNvPr>
              <p:cNvSpPr>
                <a:spLocks noRot="1" noChangeAspect="1" noMove="1" noResize="1" noEditPoints="1" noAdjustHandles="1" noChangeArrowheads="1" noChangeShapeType="1" noTextEdit="1"/>
              </p:cNvSpPr>
              <p:nvPr/>
            </p:nvSpPr>
            <p:spPr>
              <a:xfrm>
                <a:off x="919604" y="3063234"/>
                <a:ext cx="3399905" cy="338554"/>
              </a:xfrm>
              <a:prstGeom prst="rect">
                <a:avLst/>
              </a:prstGeom>
              <a:blipFill>
                <a:blip r:embed="rId5"/>
                <a:stretch>
                  <a:fillRect t="-3571" b="-25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1" name="正方形/長方形 20">
                <a:extLst>
                  <a:ext uri="{FF2B5EF4-FFF2-40B4-BE49-F238E27FC236}">
                    <a16:creationId xmlns:a16="http://schemas.microsoft.com/office/drawing/2014/main" id="{F0A2E310-F754-3B4C-AC55-71D20171CC22}"/>
                  </a:ext>
                </a:extLst>
              </p:cNvPr>
              <p:cNvSpPr/>
              <p:nvPr/>
            </p:nvSpPr>
            <p:spPr>
              <a:xfrm>
                <a:off x="5790441" y="3043538"/>
                <a:ext cx="4816703" cy="338554"/>
              </a:xfrm>
              <a:prstGeom prst="rect">
                <a:avLst/>
              </a:prstGeom>
            </p:spPr>
            <p:txBody>
              <a:bodyPr wrap="none">
                <a:spAutoFit/>
              </a:bodyPr>
              <a:lstStyle/>
              <a:p>
                <a14:m>
                  <m:oMath xmlns:m="http://schemas.openxmlformats.org/officeDocument/2006/math">
                    <m:d>
                      <m:dPr>
                        <m:ctrlPr>
                          <a:rPr lang="en-US" altLang="ja-JP" sz="1600" b="0" i="1" smtClean="0">
                            <a:latin typeface="Cambria Math" panose="02040503050406030204" pitchFamily="18" charset="0"/>
                            <a:ea typeface="Cambria Math" panose="02040503050406030204" pitchFamily="18" charset="0"/>
                          </a:rPr>
                        </m:ctrlPr>
                      </m:dPr>
                      <m:e>
                        <m:sSub>
                          <m:sSubPr>
                            <m:ctrlPr>
                              <a:rPr lang="en-US" altLang="ja-JP" sz="1600" i="1" smtClean="0">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𝑦</m:t>
                            </m:r>
                          </m:e>
                          <m:sub>
                            <m:r>
                              <a:rPr lang="en-US" altLang="ja-JP" sz="1600" b="0" i="1" smtClean="0">
                                <a:latin typeface="Cambria Math" panose="02040503050406030204" pitchFamily="18" charset="0"/>
                                <a:ea typeface="Cambria Math" panose="02040503050406030204" pitchFamily="18" charset="0"/>
                              </a:rPr>
                              <m:t>𝑖</m:t>
                            </m:r>
                          </m:sub>
                        </m:sSub>
                        <m:r>
                          <a:rPr lang="en-US" altLang="ja-JP" sz="1600" b="0" i="1" smtClean="0">
                            <a:latin typeface="Cambria Math" panose="02040503050406030204" pitchFamily="18" charset="0"/>
                            <a:ea typeface="Cambria Math" panose="02040503050406030204" pitchFamily="18" charset="0"/>
                          </a:rPr>
                          <m:t>,</m:t>
                        </m:r>
                        <m:r>
                          <a:rPr lang="en-US" altLang="ja-JP" sz="1600" i="1" smtClean="0">
                            <a:latin typeface="Cambria Math" panose="02040503050406030204" pitchFamily="18" charset="0"/>
                            <a:ea typeface="Cambria Math" panose="02040503050406030204" pitchFamily="18" charset="0"/>
                          </a:rPr>
                          <m:t> </m:t>
                        </m:r>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𝑥</m:t>
                            </m:r>
                          </m:e>
                          <m:sub>
                            <m:r>
                              <a:rPr lang="en-US" altLang="ja-JP" sz="1600" b="0" i="1" smtClean="0">
                                <a:latin typeface="Cambria Math" panose="02040503050406030204" pitchFamily="18" charset="0"/>
                                <a:ea typeface="Cambria Math" panose="02040503050406030204" pitchFamily="18" charset="0"/>
                              </a:rPr>
                              <m:t>𝑖</m:t>
                            </m:r>
                          </m:sub>
                        </m:sSub>
                      </m:e>
                    </m:d>
                    <m:r>
                      <a:rPr lang="en-US" altLang="ja-JP" sz="1600" b="0" i="0" smtClean="0">
                        <a:latin typeface="Cambria Math" panose="02040503050406030204" pitchFamily="18" charset="0"/>
                        <a:ea typeface="Cambria Math" panose="02040503050406030204" pitchFamily="18" charset="0"/>
                      </a:rPr>
                      <m:t>=(</m:t>
                    </m:r>
                    <m:r>
                      <a:rPr lang="en-US" altLang="ja-JP" sz="1600" b="0" i="0" smtClean="0">
                        <a:latin typeface="Cambria Math" panose="02040503050406030204" pitchFamily="18" charset="0"/>
                        <a:ea typeface="Cambria Math" panose="02040503050406030204" pitchFamily="18" charset="0"/>
                      </a:rPr>
                      <m:t>1</m:t>
                    </m:r>
                    <m:r>
                      <a:rPr lang="en-US" altLang="ja-JP" sz="1600" b="0" i="0" smtClean="0">
                        <a:latin typeface="Cambria Math" panose="02040503050406030204" pitchFamily="18" charset="0"/>
                        <a:ea typeface="Cambria Math" panose="02040503050406030204" pitchFamily="18" charset="0"/>
                      </a:rPr>
                      <m:t>,</m:t>
                    </m:r>
                    <m:r>
                      <a:rPr lang="en-US" altLang="ja-JP" sz="1600" b="0" i="0" smtClean="0">
                        <a:latin typeface="Cambria Math" panose="02040503050406030204" pitchFamily="18" charset="0"/>
                        <a:ea typeface="Cambria Math" panose="02040503050406030204" pitchFamily="18" charset="0"/>
                      </a:rPr>
                      <m:t>10</m:t>
                    </m:r>
                    <m:r>
                      <a:rPr lang="en-US" altLang="ja-JP" sz="1600" b="0" i="0" smtClean="0">
                        <a:latin typeface="Cambria Math" panose="02040503050406030204" pitchFamily="18" charset="0"/>
                        <a:ea typeface="Cambria Math" panose="02040503050406030204" pitchFamily="18" charset="0"/>
                      </a:rPr>
                      <m:t>)(</m:t>
                    </m:r>
                    <m:r>
                      <a:rPr lang="en-US" altLang="ja-JP" sz="1600" b="0" i="0" smtClean="0">
                        <a:latin typeface="Cambria Math" panose="02040503050406030204" pitchFamily="18" charset="0"/>
                        <a:ea typeface="Cambria Math" panose="02040503050406030204" pitchFamily="18" charset="0"/>
                      </a:rPr>
                      <m:t>0</m:t>
                    </m:r>
                    <m:r>
                      <a:rPr lang="en-US" altLang="ja-JP" sz="1600" b="0" i="0" smtClean="0">
                        <a:latin typeface="Cambria Math" panose="02040503050406030204" pitchFamily="18" charset="0"/>
                        <a:ea typeface="Cambria Math" panose="02040503050406030204" pitchFamily="18" charset="0"/>
                      </a:rPr>
                      <m:t>,</m:t>
                    </m:r>
                    <m:r>
                      <a:rPr lang="en-US" altLang="ja-JP" sz="1600" b="0" i="0" smtClean="0">
                        <a:latin typeface="Cambria Math" panose="02040503050406030204" pitchFamily="18" charset="0"/>
                        <a:ea typeface="Cambria Math" panose="02040503050406030204" pitchFamily="18" charset="0"/>
                      </a:rPr>
                      <m:t>5</m:t>
                    </m:r>
                    <m:r>
                      <a:rPr lang="en-US" altLang="ja-JP" sz="1600" b="0" i="0" smtClean="0">
                        <a:latin typeface="Cambria Math" panose="02040503050406030204" pitchFamily="18" charset="0"/>
                        <a:ea typeface="Cambria Math" panose="02040503050406030204" pitchFamily="18" charset="0"/>
                      </a:rPr>
                      <m:t>)</m:t>
                    </m:r>
                    <m:r>
                      <a:rPr lang="en-US" altLang="ja-JP" sz="1600" b="0" i="0" smtClean="0">
                        <a:latin typeface="Cambria Math" panose="02040503050406030204" pitchFamily="18" charset="0"/>
                        <a:ea typeface="Cambria Math" panose="02040503050406030204" pitchFamily="18" charset="0"/>
                      </a:rPr>
                      <m:t>(1,20)</m:t>
                    </m:r>
                  </m:oMath>
                </a14:m>
                <a:r>
                  <a:rPr lang="ja-JP" altLang="en-US" sz="1600"/>
                  <a:t>というデータが得られた時</a:t>
                </a:r>
              </a:p>
            </p:txBody>
          </p:sp>
        </mc:Choice>
        <mc:Fallback>
          <p:sp>
            <p:nvSpPr>
              <p:cNvPr id="21" name="正方形/長方形 20">
                <a:extLst>
                  <a:ext uri="{FF2B5EF4-FFF2-40B4-BE49-F238E27FC236}">
                    <a16:creationId xmlns:a16="http://schemas.microsoft.com/office/drawing/2014/main" id="{F0A2E310-F754-3B4C-AC55-71D20171CC22}"/>
                  </a:ext>
                </a:extLst>
              </p:cNvPr>
              <p:cNvSpPr>
                <a:spLocks noRot="1" noChangeAspect="1" noMove="1" noResize="1" noEditPoints="1" noAdjustHandles="1" noChangeArrowheads="1" noChangeShapeType="1" noTextEdit="1"/>
              </p:cNvSpPr>
              <p:nvPr/>
            </p:nvSpPr>
            <p:spPr>
              <a:xfrm>
                <a:off x="5790441" y="3043538"/>
                <a:ext cx="4816703" cy="338554"/>
              </a:xfrm>
              <a:prstGeom prst="rect">
                <a:avLst/>
              </a:prstGeom>
              <a:blipFill>
                <a:blip r:embed="rId6"/>
                <a:stretch>
                  <a:fillRect t="-7143" b="-21429"/>
                </a:stretch>
              </a:blipFill>
            </p:spPr>
            <p:txBody>
              <a:bodyPr/>
              <a:lstStyle/>
              <a:p>
                <a:r>
                  <a:rPr lang="ja-JP" altLang="en-US">
                    <a:noFill/>
                  </a:rPr>
                  <a:t> </a:t>
                </a:r>
              </a:p>
            </p:txBody>
          </p:sp>
        </mc:Fallback>
      </mc:AlternateContent>
      <p:pic>
        <p:nvPicPr>
          <p:cNvPr id="20" name="図 19" descr="グラフ&#10;&#10;自動的に生成された説明">
            <a:extLst>
              <a:ext uri="{FF2B5EF4-FFF2-40B4-BE49-F238E27FC236}">
                <a16:creationId xmlns:a16="http://schemas.microsoft.com/office/drawing/2014/main" id="{ADFA7F6F-C9D6-EF4A-B029-54A22975B113}"/>
              </a:ext>
            </a:extLst>
          </p:cNvPr>
          <p:cNvPicPr>
            <a:picLocks noChangeAspect="1"/>
          </p:cNvPicPr>
          <p:nvPr/>
        </p:nvPicPr>
        <p:blipFill>
          <a:blip r:embed="rId7"/>
          <a:stretch>
            <a:fillRect/>
          </a:stretch>
        </p:blipFill>
        <p:spPr>
          <a:xfrm>
            <a:off x="6493251" y="3628593"/>
            <a:ext cx="4113893" cy="3122099"/>
          </a:xfrm>
          <a:prstGeom prst="rect">
            <a:avLst/>
          </a:prstGeom>
        </p:spPr>
      </p:pic>
    </p:spTree>
    <p:extLst>
      <p:ext uri="{BB962C8B-B14F-4D97-AF65-F5344CB8AC3E}">
        <p14:creationId xmlns:p14="http://schemas.microsoft.com/office/powerpoint/2010/main" val="1501003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3" y="304801"/>
            <a:ext cx="8632371" cy="584775"/>
          </a:xfrm>
          <a:prstGeom prst="rect">
            <a:avLst/>
          </a:prstGeom>
          <a:noFill/>
        </p:spPr>
        <p:txBody>
          <a:bodyPr wrap="square" rtlCol="0">
            <a:spAutoFit/>
          </a:bodyPr>
          <a:lstStyle/>
          <a:p>
            <a:r>
              <a:rPr lang="ja-JP" altLang="en-US" sz="3200"/>
              <a:t>推定のイメージ②事前分布とカーネル</a:t>
            </a:r>
            <a:endParaRPr kumimoji="1" lang="ja-JP" altLang="en-US" sz="3200"/>
          </a:p>
        </p:txBody>
      </p:sp>
      <mc:AlternateContent xmlns:mc="http://schemas.openxmlformats.org/markup-compatibility/2006">
        <mc:Choice xmlns:a14="http://schemas.microsoft.com/office/drawing/2010/main" Requires="a14">
          <p:sp>
            <p:nvSpPr>
              <p:cNvPr id="2" name="テキスト ボックス 1">
                <a:extLst>
                  <a:ext uri="{FF2B5EF4-FFF2-40B4-BE49-F238E27FC236}">
                    <a16:creationId xmlns:a16="http://schemas.microsoft.com/office/drawing/2014/main" id="{588557E6-D52D-B64C-9257-4115FB42EA3F}"/>
                  </a:ext>
                </a:extLst>
              </p:cNvPr>
              <p:cNvSpPr txBox="1"/>
              <p:nvPr/>
            </p:nvSpPr>
            <p:spPr>
              <a:xfrm>
                <a:off x="653143" y="1327759"/>
                <a:ext cx="10409129" cy="211846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ja-JP" altLang="en-US"/>
                  <a:t>事前分布</a:t>
                </a:r>
                <a14:m>
                  <m:oMath xmlns:m="http://schemas.openxmlformats.org/officeDocument/2006/math">
                    <m:r>
                      <a:rPr lang="en-US" altLang="ja-JP" i="1">
                        <a:latin typeface="Cambria Math" panose="02040503050406030204" pitchFamily="18" charset="0"/>
                      </a:rPr>
                      <m:t>𝑓</m:t>
                    </m:r>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up>
                            <m:r>
                              <a:rPr lang="en-US" altLang="ja-JP" i="1">
                                <a:latin typeface="Cambria Math" panose="02040503050406030204" pitchFamily="18" charset="0"/>
                              </a:rPr>
                              <m:t>∗</m:t>
                            </m:r>
                          </m:sup>
                        </m:sSubSup>
                        <m:r>
                          <a:rPr lang="en-US" altLang="ja-JP" i="1">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1</m:t>
                        </m:r>
                      </m:sub>
                      <m:sup>
                        <m:r>
                          <a:rPr lang="en-US" altLang="ja-JP" i="1">
                            <a:latin typeface="Cambria Math" panose="02040503050406030204" pitchFamily="18" charset="0"/>
                          </a:rPr>
                          <m:t>∗</m:t>
                        </m:r>
                      </m:sup>
                    </m:sSubSup>
                    <m:r>
                      <a:rPr lang="en-US" altLang="ja-JP" i="1">
                        <a:latin typeface="Cambria Math" panose="02040503050406030204" pitchFamily="18" charset="0"/>
                      </a:rPr>
                      <m:t>)</m:t>
                    </m:r>
                  </m:oMath>
                </a14:m>
                <a:r>
                  <a:rPr kumimoji="1" lang="ja-JP" altLang="en-US"/>
                  <a:t>は十分に大きい一様分布を仮定</a:t>
                </a:r>
                <a:endParaRPr lang="en-US" altLang="ja-JP" dirty="0"/>
              </a:p>
              <a:p>
                <a:pPr>
                  <a:lnSpc>
                    <a:spcPct val="150000"/>
                  </a:lnSpc>
                </a:pPr>
                <a:r>
                  <a:rPr lang="ja-JP" altLang="en-US"/>
                  <a:t>　</a:t>
                </a:r>
                <a:r>
                  <a:rPr lang="ja-JP" altLang="en-US" dirty="0"/>
                  <a:t>　</a:t>
                </a:r>
                <a:r>
                  <a:rPr lang="ja-JP" altLang="en-US"/>
                  <a:t>十分に大きな一様分布を仮定</a:t>
                </a:r>
                <a:r>
                  <a:rPr lang="en-US" altLang="ja-JP" dirty="0"/>
                  <a:t>(</a:t>
                </a:r>
                <a14:m>
                  <m:oMath xmlns:m="http://schemas.openxmlformats.org/officeDocument/2006/math">
                    <m:r>
                      <a:rPr lang="en-US" altLang="ja-JP" i="1">
                        <a:latin typeface="Cambria Math" panose="02040503050406030204" pitchFamily="18" charset="0"/>
                      </a:rPr>
                      <m:t>𝑓</m:t>
                    </m:r>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0</m:t>
                            </m:r>
                          </m:sub>
                          <m:sup>
                            <m:r>
                              <a:rPr lang="en-US" altLang="ja-JP" i="1">
                                <a:latin typeface="Cambria Math" panose="02040503050406030204" pitchFamily="18" charset="0"/>
                              </a:rPr>
                              <m:t>∗</m:t>
                            </m:r>
                          </m:sup>
                        </m:sSubSup>
                        <m:r>
                          <a:rPr lang="en-US" altLang="ja-JP" i="1">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rPr>
                          <m:t>1</m:t>
                        </m:r>
                      </m:sub>
                      <m:sup>
                        <m:r>
                          <a:rPr lang="en-US" altLang="ja-JP" i="1">
                            <a:latin typeface="Cambria Math" panose="02040503050406030204" pitchFamily="18" charset="0"/>
                          </a:rPr>
                          <m:t>∗</m:t>
                        </m:r>
                      </m:sup>
                    </m:sSubSup>
                    <m:r>
                      <a:rPr lang="en-US" altLang="ja-JP" b="0" i="1" smtClean="0">
                        <a:latin typeface="Cambria Math" panose="02040503050406030204" pitchFamily="18" charset="0"/>
                      </a:rPr>
                      <m:t>)=</m:t>
                    </m:r>
                    <m:r>
                      <a:rPr lang="en-US" altLang="ja-JP" b="0" i="1" smtClean="0">
                        <a:latin typeface="Cambria Math" panose="02040503050406030204" pitchFamily="18" charset="0"/>
                      </a:rPr>
                      <m:t>𝐶</m:t>
                    </m:r>
                  </m:oMath>
                </a14:m>
                <a:r>
                  <a:rPr lang="ja-JP" altLang="en-US"/>
                  <a:t>とする</a:t>
                </a:r>
                <a:r>
                  <a:rPr lang="en-US" altLang="ja-JP" dirty="0"/>
                  <a:t>)</a:t>
                </a:r>
              </a:p>
              <a:p>
                <a:pPr marL="285750" indent="-285750">
                  <a:lnSpc>
                    <a:spcPct val="150000"/>
                  </a:lnSpc>
                  <a:buFont typeface="Arial" panose="020B0604020202020204" pitchFamily="34" charset="0"/>
                  <a:buChar char="•"/>
                </a:pPr>
                <a:r>
                  <a:rPr lang="ja-JP" altLang="en-US"/>
                  <a:t>カーネル</a:t>
                </a:r>
                <a:endParaRPr lang="en-US" altLang="ja-JP" dirty="0"/>
              </a:p>
              <a:p>
                <a:pPr lvl="1">
                  <a:lnSpc>
                    <a:spcPct val="150000"/>
                  </a:lnSpc>
                </a:pPr>
                <a:endParaRPr kumimoji="1" lang="en-US" altLang="ja-JP" dirty="0"/>
              </a:p>
              <a:p>
                <a:pPr>
                  <a:lnSpc>
                    <a:spcPct val="150000"/>
                  </a:lnSpc>
                </a:pPr>
                <a:endParaRPr kumimoji="1" lang="ja-JP" altLang="en-US"/>
              </a:p>
            </p:txBody>
          </p:sp>
        </mc:Choice>
        <mc:Fallback>
          <p:sp>
            <p:nvSpPr>
              <p:cNvPr id="2" name="テキスト ボックス 1">
                <a:extLst>
                  <a:ext uri="{FF2B5EF4-FFF2-40B4-BE49-F238E27FC236}">
                    <a16:creationId xmlns:a16="http://schemas.microsoft.com/office/drawing/2014/main" id="{588557E6-D52D-B64C-9257-4115FB42EA3F}"/>
                  </a:ext>
                </a:extLst>
              </p:cNvPr>
              <p:cNvSpPr txBox="1">
                <a:spLocks noRot="1" noChangeAspect="1" noMove="1" noResize="1" noEditPoints="1" noAdjustHandles="1" noChangeArrowheads="1" noChangeShapeType="1" noTextEdit="1"/>
              </p:cNvSpPr>
              <p:nvPr/>
            </p:nvSpPr>
            <p:spPr>
              <a:xfrm>
                <a:off x="653143" y="1327759"/>
                <a:ext cx="10409129" cy="2118465"/>
              </a:xfrm>
              <a:prstGeom prst="rect">
                <a:avLst/>
              </a:prstGeom>
              <a:blipFill>
                <a:blip r:embed="rId2"/>
                <a:stretch>
                  <a:fillRect l="-3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DF6597C1-B300-A341-BF5A-501B22DEE193}"/>
                  </a:ext>
                </a:extLst>
              </p:cNvPr>
              <p:cNvSpPr/>
              <p:nvPr/>
            </p:nvSpPr>
            <p:spPr>
              <a:xfrm>
                <a:off x="653143" y="2514987"/>
                <a:ext cx="10409129" cy="1261884"/>
              </a:xfrm>
              <a:prstGeom prst="rect">
                <a:avLst/>
              </a:prstGeom>
            </p:spPr>
            <p:txBody>
              <a:bodyPr wrap="square">
                <a:spAutoFit/>
              </a:bodyPr>
              <a:lstStyle/>
              <a:p>
                <a:pPr>
                  <a:lnSpc>
                    <a:spcPct val="150000"/>
                  </a:lnSpc>
                </a:pPr>
                <a:r>
                  <a:rPr lang="en-US" altLang="ja-JP" sz="2000" dirty="0"/>
                  <a:t>f(</a:t>
                </a:r>
                <a14:m>
                  <m:oMath xmlns:m="http://schemas.openxmlformats.org/officeDocument/2006/math">
                    <m:sSub>
                      <m:sSubPr>
                        <m:ctrlPr>
                          <a:rPr lang="en-US" altLang="ja-JP" sz="2000" b="1" i="1">
                            <a:latin typeface="Cambria Math" panose="02040503050406030204" pitchFamily="18" charset="0"/>
                            <a:ea typeface="Cambria Math" panose="02040503050406030204" pitchFamily="18" charset="0"/>
                          </a:rPr>
                        </m:ctrlPr>
                      </m:sSubPr>
                      <m:e>
                        <m:r>
                          <a:rPr lang="en-US" altLang="ja-JP" sz="2000" b="1" i="1">
                            <a:latin typeface="Cambria Math" panose="02040503050406030204" pitchFamily="18" charset="0"/>
                            <a:ea typeface="Cambria Math" panose="02040503050406030204" pitchFamily="18" charset="0"/>
                          </a:rPr>
                          <m:t>𝒀</m:t>
                        </m:r>
                      </m:e>
                      <m:sub>
                        <m:r>
                          <a:rPr lang="en-US" altLang="ja-JP" sz="2000" b="1" i="1">
                            <a:latin typeface="Cambria Math" panose="02040503050406030204" pitchFamily="18" charset="0"/>
                            <a:ea typeface="Cambria Math" panose="02040503050406030204" pitchFamily="18" charset="0"/>
                          </a:rPr>
                          <m:t>𝟏</m:t>
                        </m:r>
                      </m:sub>
                    </m:sSub>
                    <m:r>
                      <a:rPr lang="en-US" altLang="ja-JP" sz="2000" b="1" i="1">
                        <a:latin typeface="Cambria Math" panose="02040503050406030204" pitchFamily="18" charset="0"/>
                        <a:ea typeface="Cambria Math" panose="02040503050406030204" pitchFamily="18" charset="0"/>
                      </a:rPr>
                      <m:t>=</m:t>
                    </m:r>
                    <m:sSub>
                      <m:sSubPr>
                        <m:ctrlPr>
                          <a:rPr lang="en-US" altLang="ja-JP" sz="2000" b="1" i="1">
                            <a:latin typeface="Cambria Math" panose="02040503050406030204" pitchFamily="18" charset="0"/>
                            <a:ea typeface="Cambria Math" panose="02040503050406030204" pitchFamily="18" charset="0"/>
                          </a:rPr>
                        </m:ctrlPr>
                      </m:sSubPr>
                      <m:e>
                        <m:r>
                          <a:rPr lang="en-US" altLang="ja-JP" sz="2000" b="1" i="1">
                            <a:latin typeface="Cambria Math" panose="02040503050406030204" pitchFamily="18" charset="0"/>
                            <a:ea typeface="Cambria Math" panose="02040503050406030204" pitchFamily="18" charset="0"/>
                          </a:rPr>
                          <m:t>𝒚</m:t>
                        </m:r>
                      </m:e>
                      <m:sub>
                        <m:r>
                          <a:rPr lang="en-US" altLang="ja-JP" sz="2000" b="1" i="1">
                            <a:latin typeface="Cambria Math" panose="02040503050406030204" pitchFamily="18" charset="0"/>
                            <a:ea typeface="Cambria Math" panose="02040503050406030204" pitchFamily="18" charset="0"/>
                          </a:rPr>
                          <m:t>𝟏</m:t>
                        </m:r>
                      </m:sub>
                    </m:sSub>
                    <m:r>
                      <a:rPr lang="en-US" altLang="ja-JP" sz="2000" b="1" i="1">
                        <a:latin typeface="Cambria Math" panose="02040503050406030204" pitchFamily="18" charset="0"/>
                        <a:ea typeface="Cambria Math" panose="02040503050406030204" pitchFamily="18" charset="0"/>
                      </a:rPr>
                      <m:t>…</m:t>
                    </m:r>
                    <m:sSub>
                      <m:sSubPr>
                        <m:ctrlPr>
                          <a:rPr lang="en-US" altLang="ja-JP" sz="2000" b="1" i="1">
                            <a:latin typeface="Cambria Math" panose="02040503050406030204" pitchFamily="18" charset="0"/>
                            <a:ea typeface="Cambria Math" panose="02040503050406030204" pitchFamily="18" charset="0"/>
                          </a:rPr>
                        </m:ctrlPr>
                      </m:sSubPr>
                      <m:e>
                        <m:r>
                          <a:rPr lang="en-US" altLang="ja-JP" sz="2000" b="1" i="1">
                            <a:latin typeface="Cambria Math" panose="02040503050406030204" pitchFamily="18" charset="0"/>
                            <a:ea typeface="Cambria Math" panose="02040503050406030204" pitchFamily="18" charset="0"/>
                          </a:rPr>
                          <m:t>𝒀</m:t>
                        </m:r>
                      </m:e>
                      <m:sub>
                        <m:r>
                          <a:rPr lang="en-US" altLang="ja-JP" sz="2000" b="1" i="1">
                            <a:latin typeface="Cambria Math" panose="02040503050406030204" pitchFamily="18" charset="0"/>
                            <a:ea typeface="Cambria Math" panose="02040503050406030204" pitchFamily="18" charset="0"/>
                          </a:rPr>
                          <m:t>𝑵</m:t>
                        </m:r>
                      </m:sub>
                    </m:sSub>
                    <m:r>
                      <a:rPr lang="en-US" altLang="ja-JP" sz="2000" b="1" i="1">
                        <a:latin typeface="Cambria Math" panose="02040503050406030204" pitchFamily="18" charset="0"/>
                        <a:ea typeface="Cambria Math" panose="02040503050406030204" pitchFamily="18" charset="0"/>
                      </a:rPr>
                      <m:t>=</m:t>
                    </m:r>
                    <m:sSub>
                      <m:sSubPr>
                        <m:ctrlPr>
                          <a:rPr lang="en-US" altLang="ja-JP" sz="2000" b="1" i="1">
                            <a:latin typeface="Cambria Math" panose="02040503050406030204" pitchFamily="18" charset="0"/>
                            <a:ea typeface="Cambria Math" panose="02040503050406030204" pitchFamily="18" charset="0"/>
                          </a:rPr>
                        </m:ctrlPr>
                      </m:sSubPr>
                      <m:e>
                        <m:r>
                          <a:rPr lang="en-US" altLang="ja-JP" sz="2000" b="1" i="1">
                            <a:latin typeface="Cambria Math" panose="02040503050406030204" pitchFamily="18" charset="0"/>
                            <a:ea typeface="Cambria Math" panose="02040503050406030204" pitchFamily="18" charset="0"/>
                          </a:rPr>
                          <m:t>𝒚</m:t>
                        </m:r>
                      </m:e>
                      <m:sub>
                        <m:r>
                          <a:rPr lang="en-US" altLang="ja-JP" sz="2000" b="1" i="1">
                            <a:latin typeface="Cambria Math" panose="02040503050406030204" pitchFamily="18" charset="0"/>
                            <a:ea typeface="Cambria Math" panose="02040503050406030204" pitchFamily="18" charset="0"/>
                          </a:rPr>
                          <m:t>𝑵</m:t>
                        </m:r>
                      </m:sub>
                    </m:sSub>
                    <m:r>
                      <a:rPr lang="en-US" altLang="ja-JP" sz="2000" b="1" i="1">
                        <a:latin typeface="Cambria Math" panose="02040503050406030204" pitchFamily="18" charset="0"/>
                        <a:ea typeface="Cambria Math" panose="02040503050406030204" pitchFamily="18" charset="0"/>
                      </a:rPr>
                      <m:t>,</m:t>
                    </m:r>
                    <m:sSub>
                      <m:sSubPr>
                        <m:ctrlPr>
                          <a:rPr lang="en-US" altLang="ja-JP" sz="2000" b="1" i="1">
                            <a:latin typeface="Cambria Math" panose="02040503050406030204" pitchFamily="18" charset="0"/>
                            <a:ea typeface="Cambria Math" panose="02040503050406030204" pitchFamily="18" charset="0"/>
                          </a:rPr>
                        </m:ctrlPr>
                      </m:sSubPr>
                      <m:e>
                        <m:r>
                          <a:rPr lang="en-US" altLang="ja-JP" sz="2000" b="1" i="1">
                            <a:latin typeface="Cambria Math" panose="02040503050406030204" pitchFamily="18" charset="0"/>
                            <a:ea typeface="Cambria Math" panose="02040503050406030204" pitchFamily="18" charset="0"/>
                          </a:rPr>
                          <m:t>𝑿</m:t>
                        </m:r>
                      </m:e>
                      <m:sub>
                        <m:r>
                          <a:rPr lang="en-US" altLang="ja-JP" sz="2000" b="1" i="1">
                            <a:latin typeface="Cambria Math" panose="02040503050406030204" pitchFamily="18" charset="0"/>
                            <a:ea typeface="Cambria Math" panose="02040503050406030204" pitchFamily="18" charset="0"/>
                          </a:rPr>
                          <m:t>𝟏</m:t>
                        </m:r>
                      </m:sub>
                    </m:sSub>
                    <m:r>
                      <a:rPr lang="en-US" altLang="ja-JP" sz="2000" b="1" i="1">
                        <a:latin typeface="Cambria Math" panose="02040503050406030204" pitchFamily="18" charset="0"/>
                        <a:ea typeface="Cambria Math" panose="02040503050406030204" pitchFamily="18" charset="0"/>
                      </a:rPr>
                      <m:t>=</m:t>
                    </m:r>
                    <m:sSub>
                      <m:sSubPr>
                        <m:ctrlPr>
                          <a:rPr lang="en-US" altLang="ja-JP" sz="2000" b="1" i="1">
                            <a:latin typeface="Cambria Math" panose="02040503050406030204" pitchFamily="18" charset="0"/>
                            <a:ea typeface="Cambria Math" panose="02040503050406030204" pitchFamily="18" charset="0"/>
                          </a:rPr>
                        </m:ctrlPr>
                      </m:sSubPr>
                      <m:e>
                        <m:r>
                          <a:rPr lang="en-US" altLang="ja-JP" sz="2000" b="1" i="1">
                            <a:latin typeface="Cambria Math" panose="02040503050406030204" pitchFamily="18" charset="0"/>
                            <a:ea typeface="Cambria Math" panose="02040503050406030204" pitchFamily="18" charset="0"/>
                          </a:rPr>
                          <m:t>𝒙</m:t>
                        </m:r>
                      </m:e>
                      <m:sub>
                        <m:r>
                          <a:rPr lang="en-US" altLang="ja-JP" sz="2000" b="1" i="1">
                            <a:latin typeface="Cambria Math" panose="02040503050406030204" pitchFamily="18" charset="0"/>
                            <a:ea typeface="Cambria Math" panose="02040503050406030204" pitchFamily="18" charset="0"/>
                          </a:rPr>
                          <m:t>𝟏</m:t>
                        </m:r>
                      </m:sub>
                    </m:sSub>
                    <m:r>
                      <a:rPr lang="en-US" altLang="ja-JP" sz="2000" b="1" i="1">
                        <a:latin typeface="Cambria Math" panose="02040503050406030204" pitchFamily="18" charset="0"/>
                        <a:ea typeface="Cambria Math" panose="02040503050406030204" pitchFamily="18" charset="0"/>
                      </a:rPr>
                      <m:t>…</m:t>
                    </m:r>
                    <m:sSub>
                      <m:sSubPr>
                        <m:ctrlPr>
                          <a:rPr lang="en-US" altLang="ja-JP" sz="2000" b="1" i="1">
                            <a:latin typeface="Cambria Math" panose="02040503050406030204" pitchFamily="18" charset="0"/>
                            <a:ea typeface="Cambria Math" panose="02040503050406030204" pitchFamily="18" charset="0"/>
                          </a:rPr>
                        </m:ctrlPr>
                      </m:sSubPr>
                      <m:e>
                        <m:r>
                          <a:rPr lang="en-US" altLang="ja-JP" sz="2000" b="1" i="1">
                            <a:latin typeface="Cambria Math" panose="02040503050406030204" pitchFamily="18" charset="0"/>
                            <a:ea typeface="Cambria Math" panose="02040503050406030204" pitchFamily="18" charset="0"/>
                          </a:rPr>
                          <m:t>𝑿</m:t>
                        </m:r>
                      </m:e>
                      <m:sub>
                        <m:r>
                          <a:rPr lang="en-US" altLang="ja-JP" sz="2000" b="1" i="1">
                            <a:latin typeface="Cambria Math" panose="02040503050406030204" pitchFamily="18" charset="0"/>
                            <a:ea typeface="Cambria Math" panose="02040503050406030204" pitchFamily="18" charset="0"/>
                          </a:rPr>
                          <m:t>𝑵</m:t>
                        </m:r>
                      </m:sub>
                    </m:sSub>
                    <m:r>
                      <a:rPr lang="en-US" altLang="ja-JP" sz="2000" b="1" i="1">
                        <a:latin typeface="Cambria Math" panose="02040503050406030204" pitchFamily="18" charset="0"/>
                        <a:ea typeface="Cambria Math" panose="02040503050406030204" pitchFamily="18" charset="0"/>
                      </a:rPr>
                      <m:t>=</m:t>
                    </m:r>
                    <m:sSub>
                      <m:sSubPr>
                        <m:ctrlPr>
                          <a:rPr lang="en-US" altLang="ja-JP" sz="2000" b="1" i="1">
                            <a:latin typeface="Cambria Math" panose="02040503050406030204" pitchFamily="18" charset="0"/>
                            <a:ea typeface="Cambria Math" panose="02040503050406030204" pitchFamily="18" charset="0"/>
                          </a:rPr>
                        </m:ctrlPr>
                      </m:sSubPr>
                      <m:e>
                        <m:r>
                          <a:rPr lang="en-US" altLang="ja-JP" sz="2000" b="1" i="1">
                            <a:latin typeface="Cambria Math" panose="02040503050406030204" pitchFamily="18" charset="0"/>
                            <a:ea typeface="Cambria Math" panose="02040503050406030204" pitchFamily="18" charset="0"/>
                          </a:rPr>
                          <m:t>𝒙</m:t>
                        </m:r>
                      </m:e>
                      <m:sub>
                        <m:r>
                          <a:rPr lang="en-US" altLang="ja-JP" sz="2000" b="1" i="1">
                            <a:latin typeface="Cambria Math" panose="02040503050406030204" pitchFamily="18" charset="0"/>
                            <a:ea typeface="Cambria Math" panose="02040503050406030204" pitchFamily="18" charset="0"/>
                          </a:rPr>
                          <m:t>𝑵</m:t>
                        </m:r>
                      </m:sub>
                    </m:sSub>
                  </m:oMath>
                </a14:m>
                <a:r>
                  <a:rPr lang="en-US" altLang="ja-JP" sz="2000" dirty="0"/>
                  <a:t>|</a:t>
                </a:r>
                <a:r>
                  <a:rPr lang="en-US" altLang="ja-JP" sz="2000" b="1" dirty="0">
                    <a:ea typeface="Cambria Math" panose="02040503050406030204" pitchFamily="18" charset="0"/>
                  </a:rPr>
                  <a:t> </a:t>
                </a:r>
                <a14:m>
                  <m:oMath xmlns:m="http://schemas.openxmlformats.org/officeDocument/2006/math">
                    <m:r>
                      <a:rPr lang="en-US" altLang="ja-JP" sz="2000" b="1" i="1">
                        <a:latin typeface="Cambria Math" panose="02040503050406030204" pitchFamily="18" charset="0"/>
                        <a:ea typeface="Cambria Math" panose="02040503050406030204" pitchFamily="18" charset="0"/>
                      </a:rPr>
                      <m:t>𝜷</m:t>
                    </m:r>
                    <m:r>
                      <a:rPr lang="en-US" altLang="ja-JP" sz="2000" b="1" i="1" smtClean="0">
                        <a:latin typeface="Cambria Math" panose="02040503050406030204" pitchFamily="18" charset="0"/>
                        <a:ea typeface="Cambria Math" panose="02040503050406030204" pitchFamily="18" charset="0"/>
                      </a:rPr>
                      <m:t>)</m:t>
                    </m:r>
                    <m:r>
                      <a:rPr lang="en-US" altLang="ja-JP" sz="2000" b="1" i="1" smtClean="0">
                        <a:latin typeface="Cambria Math" panose="02040503050406030204" pitchFamily="18" charset="0"/>
                        <a:ea typeface="Cambria Math" panose="02040503050406030204" pitchFamily="18" charset="0"/>
                      </a:rPr>
                      <m:t>𝒇</m:t>
                    </m:r>
                    <m:r>
                      <a:rPr lang="en-US" altLang="ja-JP" sz="2000" b="1" i="1" smtClean="0">
                        <a:latin typeface="Cambria Math" panose="02040503050406030204" pitchFamily="18" charset="0"/>
                        <a:ea typeface="Cambria Math" panose="02040503050406030204" pitchFamily="18" charset="0"/>
                      </a:rPr>
                      <m:t>(</m:t>
                    </m:r>
                    <m:r>
                      <a:rPr lang="en-US" altLang="ja-JP" sz="2000" b="1" i="1">
                        <a:latin typeface="Cambria Math" panose="02040503050406030204" pitchFamily="18" charset="0"/>
                        <a:ea typeface="Cambria Math" panose="02040503050406030204" pitchFamily="18" charset="0"/>
                      </a:rPr>
                      <m:t>𝜷</m:t>
                    </m:r>
                    <m:r>
                      <a:rPr lang="en-US" altLang="ja-JP" sz="2000" b="1" i="1" smtClean="0">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rPr>
                      <m:t>=</m:t>
                    </m:r>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i="1">
                            <a:latin typeface="Cambria Math" panose="02040503050406030204" pitchFamily="18" charset="0"/>
                          </a:rPr>
                          <m:t>𝑁</m:t>
                        </m:r>
                      </m:sup>
                      <m:e>
                        <m:r>
                          <a:rPr lang="en-US" altLang="ja-JP" sz="2000" i="1">
                            <a:latin typeface="Cambria Math" panose="02040503050406030204" pitchFamily="18" charset="0"/>
                          </a:rPr>
                          <m:t>𝑒𝑥𝑝</m:t>
                        </m:r>
                        <m:r>
                          <a:rPr lang="en-US" altLang="ja-JP" sz="2000" i="1">
                            <a:latin typeface="Cambria Math" panose="02040503050406030204" pitchFamily="18" charset="0"/>
                          </a:rPr>
                          <m:t>⁡(−</m:t>
                        </m:r>
                        <m:r>
                          <a:rPr lang="en-US" altLang="ja-JP" sz="2000" i="1">
                            <a:latin typeface="Cambria Math" panose="02040503050406030204" pitchFamily="18" charset="0"/>
                          </a:rPr>
                          <m:t>𝑒𝑥𝑝</m:t>
                        </m:r>
                        <m:r>
                          <a:rPr lang="en-US" altLang="ja-JP" sz="2000" i="1">
                            <a:latin typeface="Cambria Math" panose="02040503050406030204" pitchFamily="18" charset="0"/>
                          </a:rPr>
                          <m:t>⁡((</m:t>
                        </m:r>
                        <m:sSub>
                          <m:sSubPr>
                            <m:ctrlPr>
                              <a:rPr lang="en-US" altLang="ja-JP" sz="2000" b="1" i="1">
                                <a:latin typeface="Cambria Math" panose="02040503050406030204" pitchFamily="18" charset="0"/>
                                <a:ea typeface="Cambria Math" panose="02040503050406030204" pitchFamily="18" charset="0"/>
                              </a:rPr>
                            </m:ctrlPr>
                          </m:sSubPr>
                          <m:e>
                            <m:r>
                              <a:rPr lang="en-US" altLang="ja-JP" sz="2000" b="1" i="1">
                                <a:latin typeface="Cambria Math" panose="02040503050406030204" pitchFamily="18" charset="0"/>
                                <a:ea typeface="Cambria Math" panose="02040503050406030204" pitchFamily="18" charset="0"/>
                              </a:rPr>
                              <m:t>𝑿</m:t>
                            </m:r>
                          </m:e>
                          <m:sub>
                            <m:r>
                              <a:rPr lang="en-US" altLang="ja-JP" sz="2000" b="1" i="1">
                                <a:latin typeface="Cambria Math" panose="02040503050406030204" pitchFamily="18" charset="0"/>
                                <a:ea typeface="Cambria Math" panose="02040503050406030204" pitchFamily="18" charset="0"/>
                              </a:rPr>
                              <m:t>𝒊</m:t>
                            </m:r>
                          </m:sub>
                        </m:sSub>
                        <m:r>
                          <a:rPr lang="en-US" altLang="ja-JP" sz="2000" b="1" i="1">
                            <a:latin typeface="Cambria Math" panose="02040503050406030204" pitchFamily="18" charset="0"/>
                            <a:ea typeface="Cambria Math" panose="02040503050406030204" pitchFamily="18" charset="0"/>
                          </a:rPr>
                          <m:t>𝜷</m:t>
                        </m:r>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panose="02040503050406030204" pitchFamily="18" charset="0"/>
                                    <a:ea typeface="Cambria Math" panose="02040503050406030204" pitchFamily="18" charset="0"/>
                                  </a:rPr>
                                  <m:t>𝑒𝑥𝑝</m:t>
                                </m:r>
                                <m:r>
                                  <a:rPr lang="en-US" altLang="ja-JP" sz="2000" i="1">
                                    <a:latin typeface="Cambria Math" panose="02040503050406030204" pitchFamily="18" charset="0"/>
                                    <a:ea typeface="Cambria Math" panose="02040503050406030204" pitchFamily="18" charset="0"/>
                                  </a:rPr>
                                  <m:t>⁡(</m:t>
                                </m:r>
                                <m:sSub>
                                  <m:sSubPr>
                                    <m:ctrlPr>
                                      <a:rPr lang="en-US" altLang="ja-JP" sz="2000" b="1" i="1">
                                        <a:latin typeface="Cambria Math" panose="02040503050406030204" pitchFamily="18" charset="0"/>
                                        <a:ea typeface="Cambria Math" panose="02040503050406030204" pitchFamily="18" charset="0"/>
                                      </a:rPr>
                                    </m:ctrlPr>
                                  </m:sSubPr>
                                  <m:e>
                                    <m:r>
                                      <a:rPr lang="en-US" altLang="ja-JP" sz="2000" b="1" i="1">
                                        <a:latin typeface="Cambria Math" panose="02040503050406030204" pitchFamily="18" charset="0"/>
                                        <a:ea typeface="Cambria Math" panose="02040503050406030204" pitchFamily="18" charset="0"/>
                                      </a:rPr>
                                      <m:t>𝑿</m:t>
                                    </m:r>
                                  </m:e>
                                  <m:sub>
                                    <m:r>
                                      <a:rPr lang="en-US" altLang="ja-JP" sz="2000" b="1" i="1">
                                        <a:latin typeface="Cambria Math" panose="02040503050406030204" pitchFamily="18" charset="0"/>
                                        <a:ea typeface="Cambria Math" panose="02040503050406030204" pitchFamily="18" charset="0"/>
                                      </a:rPr>
                                      <m:t>𝒊</m:t>
                                    </m:r>
                                  </m:sub>
                                </m:sSub>
                                <m:r>
                                  <a:rPr lang="en-US" altLang="ja-JP" sz="2000" b="1" i="1">
                                    <a:latin typeface="Cambria Math" panose="02040503050406030204" pitchFamily="18" charset="0"/>
                                    <a:ea typeface="Cambria Math" panose="02040503050406030204" pitchFamily="18" charset="0"/>
                                  </a:rPr>
                                  <m:t>𝜷</m:t>
                                </m:r>
                                <m:r>
                                  <a:rPr lang="en-US" altLang="ja-JP" sz="2000" i="1">
                                    <a:latin typeface="Cambria Math" panose="02040503050406030204" pitchFamily="18" charset="0"/>
                                    <a:ea typeface="Cambria Math" panose="02040503050406030204" pitchFamily="18" charset="0"/>
                                  </a:rPr>
                                  <m:t>)</m:t>
                                </m:r>
                              </m:e>
                              <m:sup>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𝑦</m:t>
                                    </m:r>
                                  </m:e>
                                  <m:sub>
                                    <m:r>
                                      <a:rPr lang="en-US" altLang="ja-JP" sz="2000" i="1">
                                        <a:latin typeface="Cambria Math" panose="02040503050406030204" pitchFamily="18" charset="0"/>
                                      </a:rPr>
                                      <m:t>𝑖</m:t>
                                    </m:r>
                                  </m:sub>
                                </m:sSub>
                              </m:sup>
                            </m:sSup>
                          </m:num>
                          <m:den>
                            <m:sSub>
                              <m:sSubPr>
                                <m:ctrlPr>
                                  <a:rPr lang="en-US" altLang="ja-JP" sz="2000" b="1" i="1">
                                    <a:latin typeface="Cambria Math" panose="02040503050406030204" pitchFamily="18" charset="0"/>
                                  </a:rPr>
                                </m:ctrlPr>
                              </m:sSubPr>
                              <m:e>
                                <m:r>
                                  <a:rPr lang="en-US" altLang="ja-JP" sz="2000" b="1" i="1">
                                    <a:latin typeface="Cambria Math" panose="02040503050406030204" pitchFamily="18" charset="0"/>
                                  </a:rPr>
                                  <m:t>𝒚</m:t>
                                </m:r>
                              </m:e>
                              <m:sub>
                                <m:r>
                                  <a:rPr lang="en-US" altLang="ja-JP" sz="2000" b="1" i="1">
                                    <a:latin typeface="Cambria Math" panose="02040503050406030204" pitchFamily="18" charset="0"/>
                                  </a:rPr>
                                  <m:t>𝒊</m:t>
                                </m:r>
                              </m:sub>
                            </m:sSub>
                            <m:r>
                              <a:rPr lang="en-US" altLang="ja-JP" sz="2000" i="1">
                                <a:latin typeface="Cambria Math" panose="02040503050406030204" pitchFamily="18" charset="0"/>
                              </a:rPr>
                              <m:t>!</m:t>
                            </m:r>
                          </m:den>
                        </m:f>
                        <m:r>
                          <a:rPr lang="ja-JP" altLang="en-US" sz="2000" i="1" smtClean="0">
                            <a:latin typeface="Cambria Math" panose="02040503050406030204" pitchFamily="18" charset="0"/>
                          </a:rPr>
                          <m:t>・</m:t>
                        </m:r>
                        <m:r>
                          <a:rPr lang="en-US" altLang="ja-JP" sz="2000" b="0" i="1" smtClean="0">
                            <a:latin typeface="Cambria Math" panose="02040503050406030204" pitchFamily="18" charset="0"/>
                          </a:rPr>
                          <m:t>𝐶</m:t>
                        </m:r>
                      </m:e>
                    </m:nary>
                  </m:oMath>
                </a14:m>
                <a:endParaRPr lang="en-US" altLang="ja-JP" sz="2000" i="1" dirty="0"/>
              </a:p>
              <a:p>
                <a:pPr marL="342900" indent="-342900">
                  <a:lnSpc>
                    <a:spcPct val="150000"/>
                  </a:lnSpc>
                  <a:buFont typeface="Arial" panose="020B0604020202020204" pitchFamily="34" charset="0"/>
                  <a:buChar char="•"/>
                </a:pPr>
                <a:r>
                  <a:rPr lang="ja-JP" altLang="en-US" sz="2000"/>
                  <a:t>事後分布</a:t>
                </a:r>
                <a:endParaRPr lang="en-US" altLang="ja-JP" sz="2000" dirty="0"/>
              </a:p>
            </p:txBody>
          </p:sp>
        </mc:Choice>
        <mc:Fallback xmlns="">
          <p:sp>
            <p:nvSpPr>
              <p:cNvPr id="4" name="正方形/長方形 3">
                <a:extLst>
                  <a:ext uri="{FF2B5EF4-FFF2-40B4-BE49-F238E27FC236}">
                    <a16:creationId xmlns:a16="http://schemas.microsoft.com/office/drawing/2014/main" id="{DF6597C1-B300-A341-BF5A-501B22DEE193}"/>
                  </a:ext>
                </a:extLst>
              </p:cNvPr>
              <p:cNvSpPr>
                <a:spLocks noRot="1" noChangeAspect="1" noMove="1" noResize="1" noEditPoints="1" noAdjustHandles="1" noChangeArrowheads="1" noChangeShapeType="1" noTextEdit="1"/>
              </p:cNvSpPr>
              <p:nvPr/>
            </p:nvSpPr>
            <p:spPr>
              <a:xfrm>
                <a:off x="653143" y="2514987"/>
                <a:ext cx="10409129" cy="1261884"/>
              </a:xfrm>
              <a:prstGeom prst="rect">
                <a:avLst/>
              </a:prstGeom>
              <a:blipFill>
                <a:blip r:embed="rId3"/>
                <a:stretch>
                  <a:fillRect l="-609" t="-15000" b="-13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3EED851B-63C7-3642-8270-C3F742A26E1A}"/>
                  </a:ext>
                </a:extLst>
              </p:cNvPr>
              <p:cNvSpPr txBox="1"/>
              <p:nvPr/>
            </p:nvSpPr>
            <p:spPr>
              <a:xfrm>
                <a:off x="463192" y="3730507"/>
                <a:ext cx="9108456" cy="8923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600" i="1" smtClean="0">
                          <a:latin typeface="Cambria Math" panose="02040503050406030204" pitchFamily="18" charset="0"/>
                        </a:rPr>
                        <m:t>𝑓</m:t>
                      </m:r>
                      <m:r>
                        <a:rPr lang="en-US" altLang="ja-JP" sz="1600" b="0" i="1" smtClean="0">
                          <a:latin typeface="Cambria Math" panose="02040503050406030204" pitchFamily="18" charset="0"/>
                        </a:rPr>
                        <m:t>(</m:t>
                      </m:r>
                      <m:sSubSup>
                        <m:sSubSupPr>
                          <m:ctrlPr>
                            <a:rPr lang="en-US" altLang="ja-JP" sz="1600" i="1">
                              <a:latin typeface="Cambria Math" panose="02040503050406030204" pitchFamily="18" charset="0"/>
                            </a:rPr>
                          </m:ctrlPr>
                        </m:sSubSupPr>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rPr>
                                <m:t>0</m:t>
                              </m:r>
                            </m:sub>
                            <m:sup>
                              <m:r>
                                <a:rPr lang="en-US" altLang="ja-JP" sz="1600" i="1">
                                  <a:latin typeface="Cambria Math" panose="02040503050406030204" pitchFamily="18" charset="0"/>
                                </a:rPr>
                                <m:t>∗</m:t>
                              </m:r>
                            </m:sup>
                          </m:sSubSup>
                          <m:r>
                            <a:rPr lang="en-US" altLang="ja-JP" sz="1600" i="1">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rPr>
                            <m:t>1</m:t>
                          </m:r>
                        </m:sub>
                        <m:sup>
                          <m:r>
                            <a:rPr lang="en-US" altLang="ja-JP" sz="1600" i="1">
                              <a:latin typeface="Cambria Math" panose="02040503050406030204" pitchFamily="18" charset="0"/>
                            </a:rPr>
                            <m:t>∗</m:t>
                          </m:r>
                        </m:sup>
                      </m:sSubSup>
                      <m:r>
                        <a:rPr lang="en-US" altLang="ja-JP" sz="1600" i="1">
                          <a:latin typeface="Cambria Math" panose="02040503050406030204" pitchFamily="18" charset="0"/>
                        </a:rPr>
                        <m:t>, </m:t>
                      </m:r>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rPr>
                            <m:t>2</m:t>
                          </m:r>
                        </m:sub>
                        <m:sup>
                          <m:r>
                            <a:rPr lang="en-US" altLang="ja-JP" sz="1600" i="1">
                              <a:latin typeface="Cambria Math" panose="02040503050406030204" pitchFamily="18" charset="0"/>
                            </a:rPr>
                            <m:t>∗</m:t>
                          </m:r>
                        </m:sup>
                      </m:sSubSup>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𝐷𝑎𝑡𝑎</m:t>
                      </m:r>
                      <m:r>
                        <a:rPr lang="en-US" altLang="ja-JP" sz="1600" b="0" i="1" smtClean="0">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𝑓</m:t>
                          </m:r>
                          <m:r>
                            <a:rPr lang="en-US" altLang="ja-JP" sz="1600" i="1">
                              <a:latin typeface="Cambria Math" panose="02040503050406030204" pitchFamily="18" charset="0"/>
                            </a:rPr>
                            <m:t>(</m:t>
                          </m:r>
                          <m:r>
                            <a:rPr lang="en-US" altLang="ja-JP" sz="1600" i="1">
                              <a:latin typeface="Cambria Math" panose="02040503050406030204" pitchFamily="18" charset="0"/>
                            </a:rPr>
                            <m:t>𝐷𝑎𝑡𝑎</m:t>
                          </m:r>
                          <m:r>
                            <a:rPr lang="en-US" altLang="ja-JP" sz="1600" i="1">
                              <a:latin typeface="Cambria Math" panose="02040503050406030204" pitchFamily="18" charset="0"/>
                            </a:rPr>
                            <m:t>|</m:t>
                          </m:r>
                          <m:sSubSup>
                            <m:sSubSupPr>
                              <m:ctrlPr>
                                <a:rPr lang="en-US" altLang="ja-JP" sz="1600" i="1" smtClean="0">
                                  <a:latin typeface="Cambria Math" panose="02040503050406030204" pitchFamily="18" charset="0"/>
                                </a:rPr>
                              </m:ctrlPr>
                            </m:sSubSupPr>
                            <m:e>
                              <m:r>
                                <a:rPr lang="en-US" altLang="ja-JP" sz="1600" i="1" smtClean="0">
                                  <a:latin typeface="Cambria Math" panose="02040503050406030204" pitchFamily="18" charset="0"/>
                                  <a:ea typeface="Cambria Math" panose="02040503050406030204" pitchFamily="18" charset="0"/>
                                </a:rPr>
                                <m:t>𝛽</m:t>
                              </m:r>
                            </m:e>
                            <m:sub>
                              <m:r>
                                <a:rPr lang="en-US" altLang="ja-JP" sz="1600" b="0" i="1" smtClean="0">
                                  <a:latin typeface="Cambria Math" panose="02040503050406030204" pitchFamily="18" charset="0"/>
                                </a:rPr>
                                <m:t>0</m:t>
                              </m:r>
                            </m:sub>
                            <m:sup>
                              <m:r>
                                <a:rPr lang="en-US" altLang="ja-JP" sz="1600" b="0" i="1" smtClean="0">
                                  <a:latin typeface="Cambria Math" panose="02040503050406030204" pitchFamily="18" charset="0"/>
                                </a:rPr>
                                <m:t>∗</m:t>
                              </m:r>
                            </m:sup>
                          </m:sSubSup>
                          <m:r>
                            <a:rPr lang="en-US" altLang="ja-JP" sz="1600" b="0" i="1" smtClean="0">
                              <a:latin typeface="Cambria Math" panose="02040503050406030204" pitchFamily="18" charset="0"/>
                            </a:rPr>
                            <m:t>,</m:t>
                          </m:r>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b="0" i="1" smtClean="0">
                                  <a:latin typeface="Cambria Math" panose="02040503050406030204" pitchFamily="18" charset="0"/>
                                  <a:ea typeface="Cambria Math" panose="02040503050406030204" pitchFamily="18" charset="0"/>
                                </a:rPr>
                                <m:t>1</m:t>
                              </m:r>
                            </m:sub>
                            <m:sup>
                              <m:r>
                                <a:rPr lang="en-US" altLang="ja-JP" sz="1600" i="1">
                                  <a:latin typeface="Cambria Math" panose="02040503050406030204" pitchFamily="18" charset="0"/>
                                </a:rPr>
                                <m:t>∗</m:t>
                              </m:r>
                            </m:sup>
                          </m:sSubSup>
                          <m:r>
                            <a:rPr lang="en-US" altLang="ja-JP" sz="1600" i="1">
                              <a:latin typeface="Cambria Math" panose="02040503050406030204" pitchFamily="18" charset="0"/>
                            </a:rPr>
                            <m:t>)</m:t>
                          </m:r>
                          <m:r>
                            <a:rPr lang="ja-JP" altLang="en-US" sz="1600" i="1">
                              <a:latin typeface="Cambria Math" panose="02040503050406030204" pitchFamily="18" charset="0"/>
                            </a:rPr>
                            <m:t>・</m:t>
                          </m:r>
                          <m:r>
                            <a:rPr lang="en-US" altLang="ja-JP" sz="1600" i="1">
                              <a:latin typeface="Cambria Math" panose="02040503050406030204" pitchFamily="18" charset="0"/>
                            </a:rPr>
                            <m:t>𝑓</m:t>
                          </m:r>
                          <m:r>
                            <a:rPr lang="en-US" altLang="ja-JP" sz="1600" i="1">
                              <a:latin typeface="Cambria Math" panose="02040503050406030204" pitchFamily="18" charset="0"/>
                            </a:rPr>
                            <m:t>(</m:t>
                          </m:r>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rPr>
                                <m:t>0</m:t>
                              </m:r>
                            </m:sub>
                            <m:sup>
                              <m:r>
                                <a:rPr lang="en-US" altLang="ja-JP" sz="1600" i="1">
                                  <a:latin typeface="Cambria Math" panose="02040503050406030204" pitchFamily="18" charset="0"/>
                                </a:rPr>
                                <m:t>∗</m:t>
                              </m:r>
                            </m:sup>
                          </m:sSubSup>
                          <m:r>
                            <a:rPr lang="en-US" altLang="ja-JP" sz="1600" i="1">
                              <a:latin typeface="Cambria Math" panose="02040503050406030204" pitchFamily="18" charset="0"/>
                            </a:rPr>
                            <m:t>,</m:t>
                          </m:r>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ea typeface="Cambria Math" panose="02040503050406030204" pitchFamily="18" charset="0"/>
                                </a:rPr>
                                <m:t>1</m:t>
                              </m:r>
                            </m:sub>
                            <m:sup>
                              <m:r>
                                <a:rPr lang="en-US" altLang="ja-JP" sz="1600" i="1">
                                  <a:latin typeface="Cambria Math" panose="02040503050406030204" pitchFamily="18" charset="0"/>
                                </a:rPr>
                                <m:t>∗</m:t>
                              </m:r>
                            </m:sup>
                          </m:sSubSup>
                          <m:r>
                            <a:rPr lang="en-US" altLang="ja-JP" sz="1600" i="1">
                              <a:latin typeface="Cambria Math" panose="02040503050406030204" pitchFamily="18" charset="0"/>
                            </a:rPr>
                            <m:t>)</m:t>
                          </m:r>
                        </m:num>
                        <m:den>
                          <m:r>
                            <a:rPr lang="en-US" altLang="ja-JP" sz="1600" i="1">
                              <a:latin typeface="Cambria Math" panose="02040503050406030204" pitchFamily="18" charset="0"/>
                            </a:rPr>
                            <m:t>𝑓</m:t>
                          </m:r>
                          <m:r>
                            <a:rPr lang="en-US" altLang="ja-JP" sz="1600" i="1">
                              <a:latin typeface="Cambria Math" panose="02040503050406030204" pitchFamily="18" charset="0"/>
                            </a:rPr>
                            <m:t>(</m:t>
                          </m:r>
                          <m:r>
                            <a:rPr lang="en-US" altLang="ja-JP" sz="1600" i="1">
                              <a:latin typeface="Cambria Math" panose="02040503050406030204" pitchFamily="18" charset="0"/>
                            </a:rPr>
                            <m:t>𝐷𝑎𝑡𝑎</m:t>
                          </m:r>
                          <m:r>
                            <a:rPr lang="en-US" altLang="ja-JP" sz="1600" i="1">
                              <a:latin typeface="Cambria Math" panose="02040503050406030204" pitchFamily="18" charset="0"/>
                            </a:rPr>
                            <m:t>)</m:t>
                          </m:r>
                        </m:den>
                      </m:f>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r>
                                <a:rPr lang="en-US" altLang="ja-JP" sz="1600" i="1">
                                  <a:latin typeface="Cambria Math" panose="02040503050406030204" pitchFamily="18" charset="0"/>
                                </a:rPr>
                                <m:t>𝑒𝑥𝑝</m:t>
                              </m:r>
                              <m:r>
                                <a:rPr lang="en-US" altLang="ja-JP" sz="1600" i="1">
                                  <a:latin typeface="Cambria Math" panose="02040503050406030204" pitchFamily="18" charset="0"/>
                                </a:rPr>
                                <m:t>⁡(−</m:t>
                              </m:r>
                              <m:r>
                                <a:rPr lang="en-US" altLang="ja-JP" sz="1600" i="1">
                                  <a:latin typeface="Cambria Math" panose="02040503050406030204" pitchFamily="18" charset="0"/>
                                </a:rPr>
                                <m:t>𝑒𝑥𝑝</m:t>
                              </m:r>
                              <m:r>
                                <a:rPr lang="en-US" altLang="ja-JP" sz="1600" i="1">
                                  <a:latin typeface="Cambria Math" panose="02040503050406030204" pitchFamily="18" charset="0"/>
                                </a:rPr>
                                <m:t>⁡((</m:t>
                              </m:r>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rPr>
                                    <m:t>0</m:t>
                                  </m:r>
                                </m:sub>
                                <m:sup>
                                  <m:r>
                                    <a:rPr lang="en-US" altLang="ja-JP" sz="1600" i="1">
                                      <a:latin typeface="Cambria Math" panose="02040503050406030204" pitchFamily="18" charset="0"/>
                                    </a:rPr>
                                    <m:t>∗</m:t>
                                  </m:r>
                                </m:sup>
                              </m:sSubSup>
                              <m:r>
                                <a:rPr lang="en-US" altLang="ja-JP" sz="1600" b="0" i="1" smtClean="0">
                                  <a:latin typeface="Cambria Math" panose="02040503050406030204" pitchFamily="18" charset="0"/>
                                </a:rPr>
                                <m:t>+</m:t>
                              </m:r>
                              <m:sSubSup>
                                <m:sSubSupPr>
                                  <m:ctrlPr>
                                    <a:rPr lang="en-US" altLang="ja-JP" sz="1600" i="1" smtClean="0">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ea typeface="Cambria Math" panose="02040503050406030204" pitchFamily="18" charset="0"/>
                                    </a:rPr>
                                    <m:t>1</m:t>
                                  </m:r>
                                </m:sub>
                                <m:sup>
                                  <m:r>
                                    <a:rPr lang="en-US" altLang="ja-JP" sz="1600" i="1">
                                      <a:latin typeface="Cambria Math" panose="02040503050406030204" pitchFamily="18" charset="0"/>
                                    </a:rPr>
                                    <m:t>∗</m:t>
                                  </m:r>
                                </m:sup>
                              </m:sSubSup>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𝑋</m:t>
                                  </m:r>
                                </m:e>
                                <m:sub>
                                  <m:r>
                                    <a:rPr lang="en-US" altLang="ja-JP" sz="1600" b="0" i="1" smtClean="0">
                                      <a:latin typeface="Cambria Math" panose="02040503050406030204" pitchFamily="18" charset="0"/>
                                    </a:rPr>
                                    <m:t>𝑖</m:t>
                                  </m:r>
                                  <m:r>
                                    <a:rPr lang="en-US" altLang="ja-JP" sz="1600" b="0" i="1" smtClean="0">
                                      <a:latin typeface="Cambria Math" panose="02040503050406030204" pitchFamily="18" charset="0"/>
                                    </a:rPr>
                                    <m:t>1</m:t>
                                  </m:r>
                                </m:sub>
                              </m:sSub>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sSup>
                                    <m:sSupPr>
                                      <m:ctrlPr>
                                        <a:rPr lang="en-US" altLang="ja-JP" sz="1600" i="1">
                                          <a:latin typeface="Cambria Math" panose="02040503050406030204" pitchFamily="18" charset="0"/>
                                        </a:rPr>
                                      </m:ctrlPr>
                                    </m:sSupPr>
                                    <m:e>
                                      <m:r>
                                        <a:rPr lang="en-US" altLang="ja-JP" sz="1600" i="1">
                                          <a:latin typeface="Cambria Math" panose="02040503050406030204" pitchFamily="18" charset="0"/>
                                          <a:ea typeface="Cambria Math" panose="02040503050406030204" pitchFamily="18" charset="0"/>
                                        </a:rPr>
                                        <m:t>𝑒𝑥𝑝</m:t>
                                      </m:r>
                                      <m:r>
                                        <a:rPr lang="en-US" altLang="ja-JP" sz="1600" i="1">
                                          <a:latin typeface="Cambria Math" panose="02040503050406030204" pitchFamily="18" charset="0"/>
                                          <a:ea typeface="Cambria Math" panose="02040503050406030204" pitchFamily="18" charset="0"/>
                                        </a:rPr>
                                        <m:t>⁡(</m:t>
                                      </m:r>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rPr>
                                            <m:t>0</m:t>
                                          </m:r>
                                        </m:sub>
                                        <m:sup>
                                          <m:r>
                                            <a:rPr lang="en-US" altLang="ja-JP" sz="1600" i="1">
                                              <a:latin typeface="Cambria Math" panose="02040503050406030204" pitchFamily="18" charset="0"/>
                                            </a:rPr>
                                            <m:t>∗</m:t>
                                          </m:r>
                                        </m:sup>
                                      </m:sSubSup>
                                      <m:r>
                                        <a:rPr lang="en-US" altLang="ja-JP" sz="1600" i="1">
                                          <a:latin typeface="Cambria Math" panose="02040503050406030204" pitchFamily="18" charset="0"/>
                                        </a:rPr>
                                        <m:t>+</m:t>
                                      </m:r>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ea typeface="Cambria Math" panose="02040503050406030204" pitchFamily="18" charset="0"/>
                                            </a:rPr>
                                            <m:t>1</m:t>
                                          </m:r>
                                        </m:sub>
                                        <m:sup>
                                          <m:r>
                                            <a:rPr lang="en-US" altLang="ja-JP" sz="1600" i="1">
                                              <a:latin typeface="Cambria Math" panose="02040503050406030204" pitchFamily="18" charset="0"/>
                                            </a:rPr>
                                            <m:t>∗</m:t>
                                          </m:r>
                                        </m:sup>
                                      </m:sSubSup>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𝑋</m:t>
                                          </m:r>
                                        </m:e>
                                        <m:sub>
                                          <m:r>
                                            <a:rPr lang="en-US" altLang="ja-JP" sz="1600" i="1">
                                              <a:latin typeface="Cambria Math" panose="02040503050406030204" pitchFamily="18" charset="0"/>
                                            </a:rPr>
                                            <m:t>𝑖</m:t>
                                          </m:r>
                                          <m:r>
                                            <a:rPr lang="en-US" altLang="ja-JP" sz="1600" i="1">
                                              <a:latin typeface="Cambria Math" panose="02040503050406030204" pitchFamily="18" charset="0"/>
                                            </a:rPr>
                                            <m:t>1</m:t>
                                          </m:r>
                                        </m:sub>
                                      </m:sSub>
                                      <m:r>
                                        <a:rPr lang="en-US" altLang="ja-JP" sz="1600" i="1">
                                          <a:latin typeface="Cambria Math" panose="02040503050406030204" pitchFamily="18" charset="0"/>
                                          <a:ea typeface="Cambria Math" panose="02040503050406030204" pitchFamily="18" charset="0"/>
                                        </a:rPr>
                                        <m:t>)</m:t>
                                      </m:r>
                                    </m:e>
                                    <m:sup>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sup>
                                  </m:sSup>
                                </m:num>
                                <m:den>
                                  <m:sSub>
                                    <m:sSubPr>
                                      <m:ctrlPr>
                                        <a:rPr lang="en-US" altLang="ja-JP" sz="1600" i="1">
                                          <a:latin typeface="Cambria Math" panose="02040503050406030204" pitchFamily="18" charset="0"/>
                                        </a:rPr>
                                      </m:ctrlPr>
                                    </m:sSubPr>
                                    <m:e>
                                      <m:r>
                                        <a:rPr lang="en-US" altLang="ja-JP" sz="1600" b="0" i="1">
                                          <a:latin typeface="Cambria Math" panose="02040503050406030204" pitchFamily="18" charset="0"/>
                                        </a:rPr>
                                        <m:t>𝑦</m:t>
                                      </m:r>
                                    </m:e>
                                    <m:sub>
                                      <m:r>
                                        <a:rPr lang="en-US" altLang="ja-JP" sz="1600" b="0" i="1">
                                          <a:latin typeface="Cambria Math" panose="02040503050406030204" pitchFamily="18" charset="0"/>
                                        </a:rPr>
                                        <m:t>𝑖</m:t>
                                      </m:r>
                                    </m:sub>
                                  </m:sSub>
                                  <m:r>
                                    <a:rPr lang="en-US" altLang="ja-JP" sz="1600" i="1">
                                      <a:latin typeface="Cambria Math" panose="02040503050406030204" pitchFamily="18" charset="0"/>
                                    </a:rPr>
                                    <m:t>!</m:t>
                                  </m:r>
                                </m:den>
                              </m:f>
                              <m:r>
                                <a:rPr lang="ja-JP" altLang="en-US" sz="1600" i="1">
                                  <a:latin typeface="Cambria Math" panose="02040503050406030204" pitchFamily="18" charset="0"/>
                                </a:rPr>
                                <m:t>・</m:t>
                              </m:r>
                              <m:r>
                                <a:rPr lang="en-US" altLang="ja-JP" sz="1600" i="1">
                                  <a:latin typeface="Cambria Math" panose="02040503050406030204" pitchFamily="18" charset="0"/>
                                </a:rPr>
                                <m:t>𝐶</m:t>
                              </m:r>
                            </m:e>
                          </m:nary>
                        </m:num>
                        <m:den>
                          <m:r>
                            <a:rPr lang="en-US" altLang="ja-JP" sz="1600" i="1">
                              <a:latin typeface="Cambria Math" panose="02040503050406030204" pitchFamily="18" charset="0"/>
                            </a:rPr>
                            <m:t>𝐶</m:t>
                          </m:r>
                          <m:r>
                            <a:rPr lang="ja-JP" altLang="en-US" sz="1600" i="1">
                              <a:latin typeface="Cambria Math" panose="02040503050406030204" pitchFamily="18" charset="0"/>
                            </a:rPr>
                            <m:t>・</m:t>
                          </m:r>
                          <m:nary>
                            <m:naryPr>
                              <m:chr m:val="∭"/>
                              <m:limLoc m:val="undOvr"/>
                              <m:ctrlPr>
                                <a:rPr lang="en-US" altLang="ja-JP" sz="1600" i="1">
                                  <a:latin typeface="Cambria Math" panose="02040503050406030204" pitchFamily="18" charset="0"/>
                                </a:rPr>
                              </m:ctrlPr>
                            </m:naryPr>
                            <m:sub>
                              <m:r>
                                <m:rPr>
                                  <m:brk m:alnAt="24"/>
                                </m:rPr>
                                <a:rPr lang="en-US" altLang="ja-JP" sz="1600" i="1">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m:t>
                              </m:r>
                            </m:sub>
                            <m:sup>
                              <m:r>
                                <a:rPr lang="en-US" altLang="ja-JP" sz="1600" i="1">
                                  <a:latin typeface="Cambria Math" panose="02040503050406030204" pitchFamily="18" charset="0"/>
                                  <a:ea typeface="Cambria Math" panose="02040503050406030204" pitchFamily="18" charset="0"/>
                                </a:rPr>
                                <m:t>∞</m:t>
                              </m:r>
                            </m:sup>
                            <m:e>
                              <m:r>
                                <a:rPr lang="en-US" altLang="ja-JP" sz="1600" i="1">
                                  <a:latin typeface="Cambria Math" panose="02040503050406030204" pitchFamily="18" charset="0"/>
                                </a:rPr>
                                <m:t>𝑓</m:t>
                              </m:r>
                              <m:r>
                                <a:rPr lang="en-US" altLang="ja-JP" sz="1600" i="1">
                                  <a:latin typeface="Cambria Math" panose="02040503050406030204" pitchFamily="18" charset="0"/>
                                </a:rPr>
                                <m:t>(</m:t>
                              </m:r>
                              <m:r>
                                <a:rPr lang="en-US" altLang="ja-JP" sz="1600" i="1">
                                  <a:latin typeface="Cambria Math" panose="02040503050406030204" pitchFamily="18" charset="0"/>
                                </a:rPr>
                                <m:t>𝐷𝑎𝑡𝑎</m:t>
                              </m:r>
                              <m:r>
                                <a:rPr lang="en-US" altLang="ja-JP" sz="1600" i="1">
                                  <a:latin typeface="Cambria Math" panose="02040503050406030204" pitchFamily="18" charset="0"/>
                                </a:rPr>
                                <m:t>|</m:t>
                              </m:r>
                              <m:sSub>
                                <m:sSubPr>
                                  <m:ctrlPr>
                                    <a:rPr lang="en-US" altLang="ja-JP" sz="1600" i="1" smtClean="0">
                                      <a:latin typeface="Cambria Math" panose="02040503050406030204" pitchFamily="18" charset="0"/>
                                    </a:rPr>
                                  </m:ctrlPr>
                                </m:sSubPr>
                                <m:e>
                                  <m:r>
                                    <a:rPr lang="en-US" altLang="ja-JP" sz="1600" i="1" smtClean="0">
                                      <a:latin typeface="Cambria Math" panose="02040503050406030204" pitchFamily="18" charset="0"/>
                                      <a:ea typeface="Cambria Math" panose="02040503050406030204" pitchFamily="18" charset="0"/>
                                    </a:rPr>
                                    <m:t>𝛽</m:t>
                                  </m:r>
                                </m:e>
                                <m:sub>
                                  <m:r>
                                    <a:rPr lang="en-US" altLang="ja-JP" sz="1600" b="0" i="1" smtClean="0">
                                      <a:latin typeface="Cambria Math" panose="02040503050406030204" pitchFamily="18" charset="0"/>
                                    </a:rPr>
                                    <m:t>0</m:t>
                                  </m:r>
                                </m:sub>
                              </m:sSub>
                              <m:r>
                                <a:rPr lang="en-US" altLang="ja-JP" sz="1600" b="0" i="1" smtClean="0">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𝛽</m:t>
                                  </m:r>
                                </m:e>
                                <m:sub>
                                  <m:r>
                                    <a:rPr lang="en-US" altLang="ja-JP" sz="1600" b="0" i="1" smtClean="0">
                                      <a:latin typeface="Cambria Math" panose="02040503050406030204" pitchFamily="18" charset="0"/>
                                      <a:ea typeface="Cambria Math" panose="02040503050406030204" pitchFamily="18" charset="0"/>
                                    </a:rPr>
                                    <m:t>1</m:t>
                                  </m:r>
                                </m:sub>
                              </m:sSub>
                              <m:r>
                                <a:rPr lang="en-US" altLang="ja-JP" sz="1600" i="1">
                                  <a:latin typeface="Cambria Math" panose="02040503050406030204" pitchFamily="18" charset="0"/>
                                </a:rPr>
                                <m:t>)</m:t>
                              </m:r>
                              <m:r>
                                <a:rPr lang="ja-JP" altLang="en-US" sz="1600" i="1">
                                  <a:latin typeface="Cambria Math" panose="02040503050406030204" pitchFamily="18" charset="0"/>
                                </a:rPr>
                                <m:t>・</m:t>
                              </m:r>
                              <m:r>
                                <a:rPr lang="en-US" altLang="ja-JP" sz="1600" i="1">
                                  <a:latin typeface="Cambria Math" panose="02040503050406030204" pitchFamily="18" charset="0"/>
                                </a:rPr>
                                <m:t>𝑓</m:t>
                              </m:r>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rPr>
                                        <m:t>0</m:t>
                                      </m:r>
                                    </m:sub>
                                  </m:sSub>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ea typeface="Cambria Math" panose="02040503050406030204" pitchFamily="18" charset="0"/>
                                        </a:rPr>
                                        <m:t>1</m:t>
                                      </m:r>
                                    </m:sub>
                                  </m:sSub>
                                </m:e>
                              </m:d>
                              <m:r>
                                <a:rPr lang="en-US" altLang="ja-JP" sz="1600" i="1">
                                  <a:latin typeface="Cambria Math" panose="02040503050406030204" pitchFamily="18" charset="0"/>
                                </a:rPr>
                                <m:t>𝑑</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rPr>
                                    <m:t>0</m:t>
                                  </m:r>
                                </m:sub>
                              </m:sSub>
                              <m:r>
                                <a:rPr lang="en-US" altLang="ja-JP" sz="1600" b="0" i="1" smtClean="0">
                                  <a:latin typeface="Cambria Math" panose="02040503050406030204" pitchFamily="18" charset="0"/>
                                </a:rPr>
                                <m:t>𝑑</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ea typeface="Cambria Math" panose="02040503050406030204" pitchFamily="18" charset="0"/>
                                    </a:rPr>
                                    <m:t>1</m:t>
                                  </m:r>
                                </m:sub>
                              </m:sSub>
                            </m:e>
                          </m:nary>
                        </m:den>
                      </m:f>
                    </m:oMath>
                  </m:oMathPara>
                </a14:m>
                <a:endParaRPr kumimoji="1" lang="en-US" altLang="ja-JP" sz="1600" dirty="0"/>
              </a:p>
            </p:txBody>
          </p:sp>
        </mc:Choice>
        <mc:Fallback>
          <p:sp>
            <p:nvSpPr>
              <p:cNvPr id="9" name="テキスト ボックス 8">
                <a:extLst>
                  <a:ext uri="{FF2B5EF4-FFF2-40B4-BE49-F238E27FC236}">
                    <a16:creationId xmlns:a16="http://schemas.microsoft.com/office/drawing/2014/main" id="{3EED851B-63C7-3642-8270-C3F742A26E1A}"/>
                  </a:ext>
                </a:extLst>
              </p:cNvPr>
              <p:cNvSpPr txBox="1">
                <a:spLocks noRot="1" noChangeAspect="1" noMove="1" noResize="1" noEditPoints="1" noAdjustHandles="1" noChangeArrowheads="1" noChangeShapeType="1" noTextEdit="1"/>
              </p:cNvSpPr>
              <p:nvPr/>
            </p:nvSpPr>
            <p:spPr>
              <a:xfrm>
                <a:off x="463192" y="3730507"/>
                <a:ext cx="9108456" cy="892360"/>
              </a:xfrm>
              <a:prstGeom prst="rect">
                <a:avLst/>
              </a:prstGeom>
              <a:blipFill>
                <a:blip r:embed="rId4"/>
                <a:stretch>
                  <a:fillRect t="-30986" b="-7464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501DB6E9-B00A-AD40-8DA1-B7908D57DF41}"/>
                  </a:ext>
                </a:extLst>
              </p:cNvPr>
              <p:cNvSpPr txBox="1"/>
              <p:nvPr/>
            </p:nvSpPr>
            <p:spPr>
              <a:xfrm>
                <a:off x="4618782" y="4907150"/>
                <a:ext cx="5717078" cy="10830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𝑁</m:t>
                              </m:r>
                            </m:sup>
                            <m:e>
                              <m:r>
                                <a:rPr lang="en-US" altLang="ja-JP" sz="1600" i="1">
                                  <a:latin typeface="Cambria Math" panose="02040503050406030204" pitchFamily="18" charset="0"/>
                                </a:rPr>
                                <m:t>𝑒𝑥𝑝</m:t>
                              </m:r>
                              <m:r>
                                <a:rPr lang="en-US" altLang="ja-JP" sz="1600" i="1">
                                  <a:latin typeface="Cambria Math" panose="02040503050406030204" pitchFamily="18" charset="0"/>
                                </a:rPr>
                                <m:t>⁡(−</m:t>
                              </m:r>
                              <m:r>
                                <a:rPr lang="en-US" altLang="ja-JP" sz="1600" i="1">
                                  <a:latin typeface="Cambria Math" panose="02040503050406030204" pitchFamily="18" charset="0"/>
                                </a:rPr>
                                <m:t>𝑒𝑥𝑝</m:t>
                              </m:r>
                              <m:r>
                                <a:rPr lang="en-US" altLang="ja-JP" sz="1600" i="1">
                                  <a:latin typeface="Cambria Math" panose="02040503050406030204" pitchFamily="18" charset="0"/>
                                </a:rPr>
                                <m:t>⁡((</m:t>
                              </m:r>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rPr>
                                    <m:t>0</m:t>
                                  </m:r>
                                </m:sub>
                                <m:sup>
                                  <m:r>
                                    <a:rPr lang="en-US" altLang="ja-JP" sz="1600" i="1">
                                      <a:latin typeface="Cambria Math" panose="02040503050406030204" pitchFamily="18" charset="0"/>
                                    </a:rPr>
                                    <m:t>∗</m:t>
                                  </m:r>
                                </m:sup>
                              </m:sSubSup>
                              <m:r>
                                <a:rPr lang="en-US" altLang="ja-JP" sz="1600" i="1">
                                  <a:latin typeface="Cambria Math" panose="02040503050406030204" pitchFamily="18" charset="0"/>
                                </a:rPr>
                                <m:t>+</m:t>
                              </m:r>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ea typeface="Cambria Math" panose="02040503050406030204" pitchFamily="18" charset="0"/>
                                    </a:rPr>
                                    <m:t>1</m:t>
                                  </m:r>
                                </m:sub>
                                <m:sup>
                                  <m:r>
                                    <a:rPr lang="en-US" altLang="ja-JP" sz="1600" i="1">
                                      <a:latin typeface="Cambria Math" panose="02040503050406030204" pitchFamily="18" charset="0"/>
                                    </a:rPr>
                                    <m:t>∗</m:t>
                                  </m:r>
                                </m:sup>
                              </m:sSubSup>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𝑋</m:t>
                                  </m:r>
                                </m:e>
                                <m:sub>
                                  <m:r>
                                    <a:rPr lang="en-US" altLang="ja-JP" sz="1600" i="1">
                                      <a:latin typeface="Cambria Math" panose="02040503050406030204" pitchFamily="18" charset="0"/>
                                    </a:rPr>
                                    <m:t>𝑖</m:t>
                                  </m:r>
                                  <m:r>
                                    <a:rPr lang="en-US" altLang="ja-JP" sz="1600" i="1">
                                      <a:latin typeface="Cambria Math" panose="02040503050406030204" pitchFamily="18" charset="0"/>
                                    </a:rPr>
                                    <m:t>1</m:t>
                                  </m:r>
                                </m:sub>
                              </m:sSub>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sSup>
                                    <m:sSupPr>
                                      <m:ctrlPr>
                                        <a:rPr lang="en-US" altLang="ja-JP" sz="1600" i="1">
                                          <a:latin typeface="Cambria Math" panose="02040503050406030204" pitchFamily="18" charset="0"/>
                                        </a:rPr>
                                      </m:ctrlPr>
                                    </m:sSupPr>
                                    <m:e>
                                      <m:r>
                                        <a:rPr lang="en-US" altLang="ja-JP" sz="1600" i="1">
                                          <a:latin typeface="Cambria Math" panose="02040503050406030204" pitchFamily="18" charset="0"/>
                                          <a:ea typeface="Cambria Math" panose="02040503050406030204" pitchFamily="18" charset="0"/>
                                        </a:rPr>
                                        <m:t>𝑒𝑥𝑝</m:t>
                                      </m:r>
                                      <m:r>
                                        <a:rPr lang="en-US" altLang="ja-JP" sz="1600" i="1">
                                          <a:latin typeface="Cambria Math" panose="02040503050406030204" pitchFamily="18" charset="0"/>
                                          <a:ea typeface="Cambria Math" panose="02040503050406030204" pitchFamily="18" charset="0"/>
                                        </a:rPr>
                                        <m:t>⁡(</m:t>
                                      </m:r>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rPr>
                                            <m:t>0</m:t>
                                          </m:r>
                                        </m:sub>
                                        <m:sup>
                                          <m:r>
                                            <a:rPr lang="en-US" altLang="ja-JP" sz="1600" i="1">
                                              <a:latin typeface="Cambria Math" panose="02040503050406030204" pitchFamily="18" charset="0"/>
                                            </a:rPr>
                                            <m:t>∗</m:t>
                                          </m:r>
                                        </m:sup>
                                      </m:sSubSup>
                                      <m:r>
                                        <a:rPr lang="en-US" altLang="ja-JP" sz="1600" i="1">
                                          <a:latin typeface="Cambria Math" panose="02040503050406030204" pitchFamily="18" charset="0"/>
                                        </a:rPr>
                                        <m:t>+</m:t>
                                      </m:r>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ea typeface="Cambria Math" panose="02040503050406030204" pitchFamily="18" charset="0"/>
                                            </a:rPr>
                                            <m:t>1</m:t>
                                          </m:r>
                                        </m:sub>
                                        <m:sup>
                                          <m:r>
                                            <a:rPr lang="en-US" altLang="ja-JP" sz="1600" i="1">
                                              <a:latin typeface="Cambria Math" panose="02040503050406030204" pitchFamily="18" charset="0"/>
                                            </a:rPr>
                                            <m:t>∗</m:t>
                                          </m:r>
                                        </m:sup>
                                      </m:sSubSup>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𝑋</m:t>
                                          </m:r>
                                        </m:e>
                                        <m:sub>
                                          <m:r>
                                            <a:rPr lang="en-US" altLang="ja-JP" sz="1600" i="1">
                                              <a:latin typeface="Cambria Math" panose="02040503050406030204" pitchFamily="18" charset="0"/>
                                            </a:rPr>
                                            <m:t>𝑖</m:t>
                                          </m:r>
                                          <m:r>
                                            <a:rPr lang="en-US" altLang="ja-JP" sz="1600" i="1">
                                              <a:latin typeface="Cambria Math" panose="02040503050406030204" pitchFamily="18" charset="0"/>
                                            </a:rPr>
                                            <m:t>1</m:t>
                                          </m:r>
                                        </m:sub>
                                      </m:sSub>
                                      <m:r>
                                        <a:rPr lang="en-US" altLang="ja-JP" sz="1600" i="1">
                                          <a:latin typeface="Cambria Math" panose="02040503050406030204" pitchFamily="18" charset="0"/>
                                          <a:ea typeface="Cambria Math" panose="02040503050406030204" pitchFamily="18" charset="0"/>
                                        </a:rPr>
                                        <m:t>)</m:t>
                                      </m:r>
                                    </m:e>
                                    <m:sup>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sup>
                                  </m:sSup>
                                </m:num>
                                <m:den>
                                  <m:sSub>
                                    <m:sSubPr>
                                      <m:ctrlPr>
                                        <a:rPr lang="en-US" altLang="ja-JP" sz="1600" i="1">
                                          <a:latin typeface="Cambria Math" panose="02040503050406030204" pitchFamily="18" charset="0"/>
                                        </a:rPr>
                                      </m:ctrlPr>
                                    </m:sSubPr>
                                    <m:e>
                                      <m:r>
                                        <a:rPr lang="en-US" altLang="ja-JP" sz="1600" b="0" i="1">
                                          <a:latin typeface="Cambria Math" panose="02040503050406030204" pitchFamily="18" charset="0"/>
                                        </a:rPr>
                                        <m:t>𝑦</m:t>
                                      </m:r>
                                    </m:e>
                                    <m:sub>
                                      <m:r>
                                        <a:rPr lang="en-US" altLang="ja-JP" sz="1600" b="0" i="1">
                                          <a:latin typeface="Cambria Math" panose="02040503050406030204" pitchFamily="18" charset="0"/>
                                        </a:rPr>
                                        <m:t>𝑖</m:t>
                                      </m:r>
                                    </m:sub>
                                  </m:sSub>
                                  <m:r>
                                    <a:rPr lang="en-US" altLang="ja-JP" sz="1600" i="1">
                                      <a:latin typeface="Cambria Math" panose="02040503050406030204" pitchFamily="18" charset="0"/>
                                    </a:rPr>
                                    <m:t>!</m:t>
                                  </m:r>
                                </m:den>
                              </m:f>
                            </m:e>
                          </m:nary>
                        </m:num>
                        <m:den>
                          <m:nary>
                            <m:naryPr>
                              <m:chr m:val="∭"/>
                              <m:limLoc m:val="undOvr"/>
                              <m:ctrlPr>
                                <a:rPr lang="en-US" altLang="ja-JP" sz="1600" i="1">
                                  <a:latin typeface="Cambria Math" panose="02040503050406030204" pitchFamily="18" charset="0"/>
                                </a:rPr>
                              </m:ctrlPr>
                            </m:naryPr>
                            <m:sub>
                              <m:r>
                                <m:rPr>
                                  <m:brk m:alnAt="24"/>
                                </m:rPr>
                                <a:rPr lang="en-US" altLang="ja-JP" sz="1600" i="1">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m:t>
                              </m:r>
                            </m:sub>
                            <m:sup>
                              <m:r>
                                <a:rPr lang="en-US" altLang="ja-JP" sz="1600" i="1">
                                  <a:latin typeface="Cambria Math" panose="02040503050406030204" pitchFamily="18" charset="0"/>
                                  <a:ea typeface="Cambria Math" panose="02040503050406030204" pitchFamily="18" charset="0"/>
                                </a:rPr>
                                <m:t>∞</m:t>
                              </m:r>
                            </m:sup>
                            <m:e>
                              <m:r>
                                <a:rPr lang="en-US" altLang="ja-JP" sz="1600" i="1">
                                  <a:latin typeface="Cambria Math" panose="02040503050406030204" pitchFamily="18" charset="0"/>
                                </a:rPr>
                                <m:t>𝑒𝑥𝑝</m:t>
                              </m:r>
                              <m:r>
                                <a:rPr lang="en-US" altLang="ja-JP" sz="1600" i="1">
                                  <a:latin typeface="Cambria Math" panose="02040503050406030204" pitchFamily="18" charset="0"/>
                                </a:rPr>
                                <m:t>⁡(−</m:t>
                              </m:r>
                              <m:r>
                                <a:rPr lang="en-US" altLang="ja-JP" sz="1600" i="1">
                                  <a:latin typeface="Cambria Math" panose="02040503050406030204" pitchFamily="18" charset="0"/>
                                </a:rPr>
                                <m:t>𝑒𝑥𝑝</m:t>
                              </m:r>
                              <m:r>
                                <a:rPr lang="en-US" altLang="ja-JP" sz="1600" i="1">
                                  <a:latin typeface="Cambria Math" panose="02040503050406030204" pitchFamily="18" charset="0"/>
                                </a:rPr>
                                <m:t>⁡((</m:t>
                              </m:r>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rPr>
                                    <m:t>0</m:t>
                                  </m:r>
                                </m:sub>
                                <m:sup/>
                              </m:sSubSup>
                              <m:r>
                                <a:rPr lang="en-US" altLang="ja-JP" sz="1600" i="1">
                                  <a:latin typeface="Cambria Math" panose="02040503050406030204" pitchFamily="18" charset="0"/>
                                </a:rPr>
                                <m:t>+</m:t>
                              </m:r>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ea typeface="Cambria Math" panose="02040503050406030204" pitchFamily="18" charset="0"/>
                                    </a:rPr>
                                    <m:t>1</m:t>
                                  </m:r>
                                </m:sub>
                                <m:sup/>
                              </m:sSubSup>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𝑋</m:t>
                                  </m:r>
                                </m:e>
                                <m:sub>
                                  <m:r>
                                    <a:rPr lang="en-US" altLang="ja-JP" sz="1600" i="1">
                                      <a:latin typeface="Cambria Math" panose="02040503050406030204" pitchFamily="18" charset="0"/>
                                    </a:rPr>
                                    <m:t>𝑖</m:t>
                                  </m:r>
                                  <m:r>
                                    <a:rPr lang="en-US" altLang="ja-JP" sz="1600" i="1">
                                      <a:latin typeface="Cambria Math" panose="02040503050406030204" pitchFamily="18" charset="0"/>
                                    </a:rPr>
                                    <m:t>1</m:t>
                                  </m:r>
                                </m:sub>
                              </m:sSub>
                              <m:r>
                                <a:rPr lang="en-US" altLang="ja-JP" sz="1600" i="1">
                                  <a:latin typeface="Cambria Math" panose="02040503050406030204" pitchFamily="18" charset="0"/>
                                </a:rPr>
                                <m:t>))</m:t>
                              </m:r>
                              <m:f>
                                <m:fPr>
                                  <m:ctrlPr>
                                    <a:rPr lang="en-US" altLang="ja-JP" sz="1600" i="1">
                                      <a:latin typeface="Cambria Math" panose="02040503050406030204" pitchFamily="18" charset="0"/>
                                    </a:rPr>
                                  </m:ctrlPr>
                                </m:fPr>
                                <m:num>
                                  <m:sSup>
                                    <m:sSupPr>
                                      <m:ctrlPr>
                                        <a:rPr lang="en-US" altLang="ja-JP" sz="1600" i="1">
                                          <a:latin typeface="Cambria Math" panose="02040503050406030204" pitchFamily="18" charset="0"/>
                                        </a:rPr>
                                      </m:ctrlPr>
                                    </m:sSupPr>
                                    <m:e>
                                      <m:r>
                                        <a:rPr lang="en-US" altLang="ja-JP" sz="1600" i="1">
                                          <a:latin typeface="Cambria Math" panose="02040503050406030204" pitchFamily="18" charset="0"/>
                                          <a:ea typeface="Cambria Math" panose="02040503050406030204" pitchFamily="18" charset="0"/>
                                        </a:rPr>
                                        <m:t>𝑒𝑥𝑝</m:t>
                                      </m:r>
                                      <m:r>
                                        <a:rPr lang="en-US" altLang="ja-JP" sz="1600" i="1">
                                          <a:latin typeface="Cambria Math" panose="02040503050406030204" pitchFamily="18" charset="0"/>
                                          <a:ea typeface="Cambria Math" panose="02040503050406030204" pitchFamily="18" charset="0"/>
                                        </a:rPr>
                                        <m:t>⁡(</m:t>
                                      </m:r>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rPr>
                                            <m:t>0</m:t>
                                          </m:r>
                                        </m:sub>
                                        <m:sup/>
                                      </m:sSubSup>
                                      <m:r>
                                        <a:rPr lang="en-US" altLang="ja-JP" sz="1600" i="1">
                                          <a:latin typeface="Cambria Math" panose="02040503050406030204" pitchFamily="18" charset="0"/>
                                        </a:rPr>
                                        <m:t>+</m:t>
                                      </m:r>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ea typeface="Cambria Math" panose="02040503050406030204" pitchFamily="18" charset="0"/>
                                            </a:rPr>
                                            <m:t>1</m:t>
                                          </m:r>
                                        </m:sub>
                                        <m:sup/>
                                      </m:sSubSup>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𝑋</m:t>
                                          </m:r>
                                        </m:e>
                                        <m:sub>
                                          <m:r>
                                            <a:rPr lang="en-US" altLang="ja-JP" sz="1600" i="1">
                                              <a:latin typeface="Cambria Math" panose="02040503050406030204" pitchFamily="18" charset="0"/>
                                            </a:rPr>
                                            <m:t>𝑖</m:t>
                                          </m:r>
                                          <m:r>
                                            <a:rPr lang="en-US" altLang="ja-JP" sz="1600" i="1">
                                              <a:latin typeface="Cambria Math" panose="02040503050406030204" pitchFamily="18" charset="0"/>
                                            </a:rPr>
                                            <m:t>1</m:t>
                                          </m:r>
                                        </m:sub>
                                      </m:sSub>
                                      <m:r>
                                        <a:rPr lang="en-US" altLang="ja-JP" sz="1600" i="1">
                                          <a:latin typeface="Cambria Math" panose="02040503050406030204" pitchFamily="18" charset="0"/>
                                          <a:ea typeface="Cambria Math" panose="02040503050406030204" pitchFamily="18" charset="0"/>
                                        </a:rPr>
                                        <m:t>)</m:t>
                                      </m:r>
                                    </m:e>
                                    <m:sup>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sup>
                                  </m:sSup>
                                </m:num>
                                <m:den>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𝑖</m:t>
                                      </m:r>
                                    </m:sub>
                                  </m:sSub>
                                  <m:r>
                                    <a:rPr lang="en-US" altLang="ja-JP" sz="1600" i="1">
                                      <a:latin typeface="Cambria Math" panose="02040503050406030204" pitchFamily="18" charset="0"/>
                                    </a:rPr>
                                    <m:t>!</m:t>
                                  </m:r>
                                </m:den>
                              </m:f>
                              <m:r>
                                <a:rPr lang="en-US" altLang="ja-JP" sz="1600" i="1">
                                  <a:latin typeface="Cambria Math" panose="02040503050406030204" pitchFamily="18" charset="0"/>
                                </a:rPr>
                                <m:t>𝑑</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rPr>
                                    <m:t>0</m:t>
                                  </m:r>
                                </m:sub>
                              </m:sSub>
                              <m:r>
                                <a:rPr lang="en-US" altLang="ja-JP" sz="1600" i="1">
                                  <a:latin typeface="Cambria Math" panose="02040503050406030204" pitchFamily="18" charset="0"/>
                                </a:rPr>
                                <m:t>𝑑</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𝛽</m:t>
                                  </m:r>
                                </m:e>
                                <m:sub>
                                  <m:r>
                                    <a:rPr lang="en-US" altLang="ja-JP" sz="1600" i="1">
                                      <a:latin typeface="Cambria Math" panose="02040503050406030204" pitchFamily="18" charset="0"/>
                                      <a:ea typeface="Cambria Math" panose="02040503050406030204" pitchFamily="18" charset="0"/>
                                    </a:rPr>
                                    <m:t>1</m:t>
                                  </m:r>
                                </m:sub>
                              </m:sSub>
                            </m:e>
                          </m:nary>
                        </m:den>
                      </m:f>
                    </m:oMath>
                  </m:oMathPara>
                </a14:m>
                <a:endParaRPr kumimoji="1" lang="ja-JP" altLang="en-US" sz="1600"/>
              </a:p>
            </p:txBody>
          </p:sp>
        </mc:Choice>
        <mc:Fallback>
          <p:sp>
            <p:nvSpPr>
              <p:cNvPr id="12" name="テキスト ボックス 11">
                <a:extLst>
                  <a:ext uri="{FF2B5EF4-FFF2-40B4-BE49-F238E27FC236}">
                    <a16:creationId xmlns:a16="http://schemas.microsoft.com/office/drawing/2014/main" id="{501DB6E9-B00A-AD40-8DA1-B7908D57DF41}"/>
                  </a:ext>
                </a:extLst>
              </p:cNvPr>
              <p:cNvSpPr txBox="1">
                <a:spLocks noRot="1" noChangeAspect="1" noMove="1" noResize="1" noEditPoints="1" noAdjustHandles="1" noChangeArrowheads="1" noChangeShapeType="1" noTextEdit="1"/>
              </p:cNvSpPr>
              <p:nvPr/>
            </p:nvSpPr>
            <p:spPr>
              <a:xfrm>
                <a:off x="4618782" y="4907150"/>
                <a:ext cx="5717078" cy="1083053"/>
              </a:xfrm>
              <a:prstGeom prst="rect">
                <a:avLst/>
              </a:prstGeom>
              <a:blipFill>
                <a:blip r:embed="rId5"/>
                <a:stretch>
                  <a:fillRect l="-1327" t="-25581" b="-558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43416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B711C972-A5E9-CB49-9948-DB9B41EEA529}"/>
              </a:ext>
            </a:extLst>
          </p:cNvPr>
          <p:cNvCxnSpPr>
            <a:cxnSpLocks/>
          </p:cNvCxnSpPr>
          <p:nvPr/>
        </p:nvCxnSpPr>
        <p:spPr>
          <a:xfrm>
            <a:off x="653143" y="1045031"/>
            <a:ext cx="10885715"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0798EBE-B398-6C46-A9AE-A912C6064826}"/>
              </a:ext>
            </a:extLst>
          </p:cNvPr>
          <p:cNvSpPr txBox="1"/>
          <p:nvPr/>
        </p:nvSpPr>
        <p:spPr>
          <a:xfrm>
            <a:off x="653143" y="304801"/>
            <a:ext cx="8632371" cy="584775"/>
          </a:xfrm>
          <a:prstGeom prst="rect">
            <a:avLst/>
          </a:prstGeom>
          <a:noFill/>
        </p:spPr>
        <p:txBody>
          <a:bodyPr wrap="square" rtlCol="0">
            <a:spAutoFit/>
          </a:bodyPr>
          <a:lstStyle/>
          <a:p>
            <a:r>
              <a:rPr lang="en-US" altLang="ja-JP" sz="3200" dirty="0"/>
              <a:t>stan</a:t>
            </a:r>
            <a:r>
              <a:rPr lang="ja-JP" altLang="en-US" sz="3200"/>
              <a:t>を用いた推定</a:t>
            </a:r>
            <a:r>
              <a:rPr lang="en-US" altLang="ja-JP" sz="3200" dirty="0"/>
              <a:t>①</a:t>
            </a:r>
            <a:r>
              <a:rPr lang="ja-JP" altLang="en-US" sz="3200"/>
              <a:t>データ</a:t>
            </a:r>
            <a:endParaRPr kumimoji="1" lang="ja-JP" altLang="en-US" sz="3200"/>
          </a:p>
        </p:txBody>
      </p:sp>
      <p:pic>
        <p:nvPicPr>
          <p:cNvPr id="4" name="図 3" descr="テーブル が含まれている画像&#10;&#10;自動的に生成された説明">
            <a:extLst>
              <a:ext uri="{FF2B5EF4-FFF2-40B4-BE49-F238E27FC236}">
                <a16:creationId xmlns:a16="http://schemas.microsoft.com/office/drawing/2014/main" id="{505157E6-1599-C44F-8CB5-E7FDB4214CA8}"/>
              </a:ext>
            </a:extLst>
          </p:cNvPr>
          <p:cNvPicPr>
            <a:picLocks noChangeAspect="1"/>
          </p:cNvPicPr>
          <p:nvPr/>
        </p:nvPicPr>
        <p:blipFill>
          <a:blip r:embed="rId2"/>
          <a:stretch>
            <a:fillRect/>
          </a:stretch>
        </p:blipFill>
        <p:spPr>
          <a:xfrm>
            <a:off x="968830" y="1346200"/>
            <a:ext cx="4025900" cy="1574800"/>
          </a:xfrm>
          <a:prstGeom prst="rect">
            <a:avLst/>
          </a:prstGeom>
        </p:spPr>
      </p:pic>
      <p:pic>
        <p:nvPicPr>
          <p:cNvPr id="7" name="図 6" descr="グラフ, 散布図&#10;&#10;自動的に生成された説明">
            <a:extLst>
              <a:ext uri="{FF2B5EF4-FFF2-40B4-BE49-F238E27FC236}">
                <a16:creationId xmlns:a16="http://schemas.microsoft.com/office/drawing/2014/main" id="{3092E511-5DB4-6740-8C91-CF0A7ADA4EB6}"/>
              </a:ext>
            </a:extLst>
          </p:cNvPr>
          <p:cNvPicPr>
            <a:picLocks noChangeAspect="1"/>
          </p:cNvPicPr>
          <p:nvPr/>
        </p:nvPicPr>
        <p:blipFill>
          <a:blip r:embed="rId3"/>
          <a:stretch>
            <a:fillRect/>
          </a:stretch>
        </p:blipFill>
        <p:spPr>
          <a:xfrm>
            <a:off x="653143" y="3126921"/>
            <a:ext cx="4898571" cy="3126062"/>
          </a:xfrm>
          <a:prstGeom prst="rect">
            <a:avLst/>
          </a:prstGeom>
        </p:spPr>
      </p:pic>
      <p:sp>
        <p:nvSpPr>
          <p:cNvPr id="8" name="正方形/長方形 7">
            <a:extLst>
              <a:ext uri="{FF2B5EF4-FFF2-40B4-BE49-F238E27FC236}">
                <a16:creationId xmlns:a16="http://schemas.microsoft.com/office/drawing/2014/main" id="{FA44FA6E-E1EF-3F4A-8535-6FBCD3A1E07F}"/>
              </a:ext>
            </a:extLst>
          </p:cNvPr>
          <p:cNvSpPr/>
          <p:nvPr/>
        </p:nvSpPr>
        <p:spPr>
          <a:xfrm>
            <a:off x="6096000" y="1334991"/>
            <a:ext cx="5442858" cy="46412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descr="グラフィカル ユーザー インターフェイス, テキスト, アプリケーション, メール&#10;&#10;自動的に生成された説明">
            <a:extLst>
              <a:ext uri="{FF2B5EF4-FFF2-40B4-BE49-F238E27FC236}">
                <a16:creationId xmlns:a16="http://schemas.microsoft.com/office/drawing/2014/main" id="{DE94B5C1-5C9D-0744-AE1C-36B0AEAEF097}"/>
              </a:ext>
            </a:extLst>
          </p:cNvPr>
          <p:cNvPicPr>
            <a:picLocks noChangeAspect="1"/>
          </p:cNvPicPr>
          <p:nvPr/>
        </p:nvPicPr>
        <p:blipFill rotWithShape="1">
          <a:blip r:embed="rId4"/>
          <a:srcRect t="3393"/>
          <a:stretch/>
        </p:blipFill>
        <p:spPr>
          <a:xfrm>
            <a:off x="6223907" y="1513114"/>
            <a:ext cx="4552950" cy="2401603"/>
          </a:xfrm>
          <a:prstGeom prst="rect">
            <a:avLst/>
          </a:prstGeom>
        </p:spPr>
      </p:pic>
      <p:sp>
        <p:nvSpPr>
          <p:cNvPr id="11" name="テキスト ボックス 10">
            <a:extLst>
              <a:ext uri="{FF2B5EF4-FFF2-40B4-BE49-F238E27FC236}">
                <a16:creationId xmlns:a16="http://schemas.microsoft.com/office/drawing/2014/main" id="{2D6EE78D-DCA9-8148-BAD2-D6C4E2050CF2}"/>
              </a:ext>
            </a:extLst>
          </p:cNvPr>
          <p:cNvSpPr txBox="1"/>
          <p:nvPr/>
        </p:nvSpPr>
        <p:spPr>
          <a:xfrm>
            <a:off x="7369630" y="573966"/>
            <a:ext cx="4262705" cy="307777"/>
          </a:xfrm>
          <a:prstGeom prst="rect">
            <a:avLst/>
          </a:prstGeom>
          <a:noFill/>
        </p:spPr>
        <p:txBody>
          <a:bodyPr wrap="none" rtlCol="0">
            <a:spAutoFit/>
          </a:bodyPr>
          <a:lstStyle/>
          <a:p>
            <a:r>
              <a:rPr kumimoji="1" lang="en-US" altLang="ja-JP" sz="1400" b="1" dirty="0">
                <a:solidFill>
                  <a:srgbClr val="C00000"/>
                </a:solidFill>
              </a:rPr>
              <a:t>*</a:t>
            </a:r>
            <a:r>
              <a:rPr kumimoji="1" lang="ja-JP" altLang="en-US" sz="1400" b="1">
                <a:solidFill>
                  <a:srgbClr val="C00000"/>
                </a:solidFill>
              </a:rPr>
              <a:t>以降ファイル</a:t>
            </a:r>
            <a:r>
              <a:rPr kumimoji="1" lang="en-US" altLang="ja-JP" sz="1400" b="1" dirty="0">
                <a:solidFill>
                  <a:srgbClr val="C00000"/>
                </a:solidFill>
              </a:rPr>
              <a:t>【</a:t>
            </a:r>
            <a:r>
              <a:rPr kumimoji="1" lang="en-US" altLang="ja-JP" sz="1400" b="1" dirty="0" err="1">
                <a:solidFill>
                  <a:srgbClr val="C00000"/>
                </a:solidFill>
              </a:rPr>
              <a:t>Poisson_rstan.R</a:t>
            </a:r>
            <a:r>
              <a:rPr kumimoji="1" lang="en-US" altLang="ja-JP" sz="1400" b="1" dirty="0">
                <a:solidFill>
                  <a:srgbClr val="C00000"/>
                </a:solidFill>
              </a:rPr>
              <a:t>】</a:t>
            </a:r>
            <a:r>
              <a:rPr kumimoji="1" lang="ja-JP" altLang="en-US" sz="1400" b="1">
                <a:solidFill>
                  <a:srgbClr val="C00000"/>
                </a:solidFill>
              </a:rPr>
              <a:t>を参照してください</a:t>
            </a:r>
          </a:p>
        </p:txBody>
      </p:sp>
    </p:spTree>
    <p:extLst>
      <p:ext uri="{BB962C8B-B14F-4D97-AF65-F5344CB8AC3E}">
        <p14:creationId xmlns:p14="http://schemas.microsoft.com/office/powerpoint/2010/main" val="381076114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3627</TotalTime>
  <Words>2261</Words>
  <Application>Microsoft Macintosh PowerPoint</Application>
  <PresentationFormat>ワイド画面</PresentationFormat>
  <Paragraphs>266</Paragraphs>
  <Slides>45</Slides>
  <Notes>9</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45</vt:i4>
      </vt:variant>
    </vt:vector>
  </HeadingPairs>
  <TitlesOfParts>
    <vt:vector size="50" baseType="lpstr">
      <vt:lpstr>ＭＳ Ｐゴシック</vt:lpstr>
      <vt:lpstr>游ゴシック</vt:lpstr>
      <vt:lpstr>Arial</vt:lpstr>
      <vt:lpstr>Cambria Math</vt:lpstr>
      <vt:lpstr>Office テーマ</vt:lpstr>
      <vt:lpstr>ベイズを用いた 様々なモデルの推定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ベイズを用いた 様々なモデルの推定</dc:title>
  <dc:creator>金子　果歩</dc:creator>
  <cp:lastModifiedBy>金子　果歩</cp:lastModifiedBy>
  <cp:revision>116</cp:revision>
  <dcterms:created xsi:type="dcterms:W3CDTF">2021-05-09T14:18:17Z</dcterms:created>
  <dcterms:modified xsi:type="dcterms:W3CDTF">2021-05-20T14:56:03Z</dcterms:modified>
</cp:coreProperties>
</file>